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0"/>
  </p:notesMasterIdLst>
  <p:sldIdLst>
    <p:sldId id="257" r:id="rId2"/>
    <p:sldId id="300" r:id="rId3"/>
    <p:sldId id="304" r:id="rId4"/>
    <p:sldId id="306" r:id="rId5"/>
    <p:sldId id="301" r:id="rId6"/>
    <p:sldId id="309" r:id="rId7"/>
    <p:sldId id="297" r:id="rId8"/>
    <p:sldId id="303" r:id="rId9"/>
    <p:sldId id="308" r:id="rId10"/>
    <p:sldId id="294" r:id="rId11"/>
    <p:sldId id="302" r:id="rId12"/>
    <p:sldId id="291" r:id="rId13"/>
    <p:sldId id="290" r:id="rId14"/>
    <p:sldId id="307" r:id="rId15"/>
    <p:sldId id="288" r:id="rId16"/>
    <p:sldId id="305" r:id="rId17"/>
    <p:sldId id="292" r:id="rId18"/>
    <p:sldId id="293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F5765"/>
    <a:srgbClr val="1385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780"/>
    <p:restoredTop sz="89202"/>
  </p:normalViewPr>
  <p:slideViewPr>
    <p:cSldViewPr snapToGrid="0" showGuides="1">
      <p:cViewPr varScale="1">
        <p:scale>
          <a:sx n="93" d="100"/>
          <a:sy n="93" d="100"/>
        </p:scale>
        <p:origin x="1616" y="2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1B7884A-AE98-4F47-B9DA-F177FD418741}" type="doc">
      <dgm:prSet loTypeId="urn:microsoft.com/office/officeart/2005/8/layout/pyramid2" loCatId="" qsTypeId="urn:microsoft.com/office/officeart/2005/8/quickstyle/simple1" qsCatId="simple" csTypeId="urn:microsoft.com/office/officeart/2005/8/colors/accent1_2" csCatId="accent1" phldr="1"/>
      <dgm:spPr/>
    </dgm:pt>
    <dgm:pt modelId="{44F785EA-5719-944B-8B7B-1B224AC0A476}">
      <dgm:prSet phldrT="[Text]"/>
      <dgm:spPr>
        <a:ln w="38100">
          <a:solidFill>
            <a:schemeClr val="tx1"/>
          </a:solidFill>
        </a:ln>
      </dgm:spPr>
      <dgm:t>
        <a:bodyPr/>
        <a:lstStyle/>
        <a:p>
          <a:r>
            <a:rPr lang="en-US" dirty="0"/>
            <a:t>SCENARIO 1</a:t>
          </a:r>
        </a:p>
      </dgm:t>
    </dgm:pt>
    <dgm:pt modelId="{D315249F-4EB4-8541-B3C2-85E5B574948C}" type="parTrans" cxnId="{12BCAB36-90C0-5842-AF2A-F6E847CFE6A8}">
      <dgm:prSet/>
      <dgm:spPr/>
      <dgm:t>
        <a:bodyPr/>
        <a:lstStyle/>
        <a:p>
          <a:endParaRPr lang="en-US"/>
        </a:p>
      </dgm:t>
    </dgm:pt>
    <dgm:pt modelId="{684B36E5-A62B-B24C-989D-709301DE4BE0}" type="sibTrans" cxnId="{12BCAB36-90C0-5842-AF2A-F6E847CFE6A8}">
      <dgm:prSet/>
      <dgm:spPr/>
      <dgm:t>
        <a:bodyPr/>
        <a:lstStyle/>
        <a:p>
          <a:endParaRPr lang="en-US"/>
        </a:p>
      </dgm:t>
    </dgm:pt>
    <dgm:pt modelId="{556E5378-59E9-0E46-A71A-D174D357109D}">
      <dgm:prSet phldrT="[Text]"/>
      <dgm:spPr>
        <a:ln w="38100">
          <a:solidFill>
            <a:schemeClr val="tx1"/>
          </a:solidFill>
        </a:ln>
      </dgm:spPr>
      <dgm:t>
        <a:bodyPr/>
        <a:lstStyle/>
        <a:p>
          <a:r>
            <a:rPr lang="en-US" dirty="0"/>
            <a:t>SCENARIO 2</a:t>
          </a:r>
        </a:p>
      </dgm:t>
    </dgm:pt>
    <dgm:pt modelId="{D4CC6365-CF19-1D4C-8710-F61F33051C84}" type="parTrans" cxnId="{032FD5CF-6B8D-D442-8365-E3278D07BCC6}">
      <dgm:prSet/>
      <dgm:spPr/>
      <dgm:t>
        <a:bodyPr/>
        <a:lstStyle/>
        <a:p>
          <a:endParaRPr lang="en-US"/>
        </a:p>
      </dgm:t>
    </dgm:pt>
    <dgm:pt modelId="{4724340E-4F8D-0D4A-853A-29FA75B8F9B7}" type="sibTrans" cxnId="{032FD5CF-6B8D-D442-8365-E3278D07BCC6}">
      <dgm:prSet/>
      <dgm:spPr/>
      <dgm:t>
        <a:bodyPr/>
        <a:lstStyle/>
        <a:p>
          <a:endParaRPr lang="en-US"/>
        </a:p>
      </dgm:t>
    </dgm:pt>
    <dgm:pt modelId="{1C39C8C0-26D8-B842-BC8A-B7D16252588E}">
      <dgm:prSet phldrT="[Text]" custT="1"/>
      <dgm:spPr>
        <a:solidFill>
          <a:prstClr val="white">
            <a:alpha val="90000"/>
            <a:hueOff val="0"/>
            <a:satOff val="0"/>
            <a:lumOff val="0"/>
            <a:alphaOff val="0"/>
          </a:prstClr>
        </a:solidFill>
        <a:ln w="38100" cap="flat" cmpd="sng" algn="ctr">
          <a:solidFill>
            <a:schemeClr val="tx1"/>
          </a:solidFill>
          <a:prstDash val="solid"/>
          <a:miter lim="800000"/>
        </a:ln>
        <a:effectLst/>
      </dgm:spPr>
      <dgm:t>
        <a:bodyPr spcFirstLastPara="0" vert="horz" wrap="square" lIns="80010" tIns="80010" rIns="80010" bIns="80010" numCol="1" spcCol="1270" anchor="ctr" anchorCtr="0"/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SCENARIO 3</a:t>
          </a:r>
        </a:p>
      </dgm:t>
    </dgm:pt>
    <dgm:pt modelId="{15227280-E7E6-EE49-9CB3-4C24BEFE625A}" type="parTrans" cxnId="{98FABA43-DA9C-174C-9FD5-8949520A7C5F}">
      <dgm:prSet/>
      <dgm:spPr/>
      <dgm:t>
        <a:bodyPr/>
        <a:lstStyle/>
        <a:p>
          <a:endParaRPr lang="en-US"/>
        </a:p>
      </dgm:t>
    </dgm:pt>
    <dgm:pt modelId="{C738AFBB-1BE4-0540-9E6A-4FBE18EC7A56}" type="sibTrans" cxnId="{98FABA43-DA9C-174C-9FD5-8949520A7C5F}">
      <dgm:prSet/>
      <dgm:spPr/>
      <dgm:t>
        <a:bodyPr/>
        <a:lstStyle/>
        <a:p>
          <a:endParaRPr lang="en-US"/>
        </a:p>
      </dgm:t>
    </dgm:pt>
    <dgm:pt modelId="{76ED558C-3B2F-8048-B983-5E64F6FF0F09}" type="pres">
      <dgm:prSet presAssocID="{01B7884A-AE98-4F47-B9DA-F177FD418741}" presName="compositeShape" presStyleCnt="0">
        <dgm:presLayoutVars>
          <dgm:dir/>
          <dgm:resizeHandles/>
        </dgm:presLayoutVars>
      </dgm:prSet>
      <dgm:spPr/>
    </dgm:pt>
    <dgm:pt modelId="{87683099-B88C-D94C-B41E-717113D1CBC7}" type="pres">
      <dgm:prSet presAssocID="{01B7884A-AE98-4F47-B9DA-F177FD418741}" presName="pyramid" presStyleLbl="node1" presStyleIdx="0" presStyleCnt="1"/>
      <dgm:spPr>
        <a:solidFill>
          <a:schemeClr val="bg2">
            <a:lumMod val="75000"/>
          </a:schemeClr>
        </a:solidFill>
      </dgm:spPr>
    </dgm:pt>
    <dgm:pt modelId="{D5E7F3DB-98DB-234E-AEF5-9CC3162437DB}" type="pres">
      <dgm:prSet presAssocID="{01B7884A-AE98-4F47-B9DA-F177FD418741}" presName="theList" presStyleCnt="0"/>
      <dgm:spPr/>
    </dgm:pt>
    <dgm:pt modelId="{657DFAEC-9819-7C4C-B83B-267B865AD742}" type="pres">
      <dgm:prSet presAssocID="{44F785EA-5719-944B-8B7B-1B224AC0A476}" presName="aNode" presStyleLbl="fgAcc1" presStyleIdx="0" presStyleCnt="3">
        <dgm:presLayoutVars>
          <dgm:bulletEnabled val="1"/>
        </dgm:presLayoutVars>
      </dgm:prSet>
      <dgm:spPr/>
    </dgm:pt>
    <dgm:pt modelId="{626F0A8B-7114-714E-A0CD-7FCD7A0DF921}" type="pres">
      <dgm:prSet presAssocID="{44F785EA-5719-944B-8B7B-1B224AC0A476}" presName="aSpace" presStyleCnt="0"/>
      <dgm:spPr/>
    </dgm:pt>
    <dgm:pt modelId="{949AAE64-3A5A-AA41-A444-B7FCA497DC99}" type="pres">
      <dgm:prSet presAssocID="{556E5378-59E9-0E46-A71A-D174D357109D}" presName="aNode" presStyleLbl="fgAcc1" presStyleIdx="1" presStyleCnt="3">
        <dgm:presLayoutVars>
          <dgm:bulletEnabled val="1"/>
        </dgm:presLayoutVars>
      </dgm:prSet>
      <dgm:spPr/>
    </dgm:pt>
    <dgm:pt modelId="{5CE71449-C01B-8746-A23B-D787FA36C929}" type="pres">
      <dgm:prSet presAssocID="{556E5378-59E9-0E46-A71A-D174D357109D}" presName="aSpace" presStyleCnt="0"/>
      <dgm:spPr/>
    </dgm:pt>
    <dgm:pt modelId="{D7CF570A-9AD7-A447-B9FF-1C91FD974FA3}" type="pres">
      <dgm:prSet presAssocID="{1C39C8C0-26D8-B842-BC8A-B7D16252588E}" presName="aNode" presStyleLbl="fgAcc1" presStyleIdx="2" presStyleCnt="3">
        <dgm:presLayoutVars>
          <dgm:bulletEnabled val="1"/>
        </dgm:presLayoutVars>
      </dgm:prSet>
      <dgm:spPr>
        <a:xfrm>
          <a:off x="1190125" y="1703504"/>
          <a:ext cx="1547163" cy="636892"/>
        </a:xfrm>
        <a:prstGeom prst="roundRect">
          <a:avLst/>
        </a:prstGeom>
      </dgm:spPr>
    </dgm:pt>
    <dgm:pt modelId="{7477B3F2-01A7-B646-9DB8-7462031F17B9}" type="pres">
      <dgm:prSet presAssocID="{1C39C8C0-26D8-B842-BC8A-B7D16252588E}" presName="aSpace" presStyleCnt="0"/>
      <dgm:spPr/>
    </dgm:pt>
  </dgm:ptLst>
  <dgm:cxnLst>
    <dgm:cxn modelId="{88BF5930-0797-B045-92C2-58A45A0F866D}" type="presOf" srcId="{44F785EA-5719-944B-8B7B-1B224AC0A476}" destId="{657DFAEC-9819-7C4C-B83B-267B865AD742}" srcOrd="0" destOrd="0" presId="urn:microsoft.com/office/officeart/2005/8/layout/pyramid2"/>
    <dgm:cxn modelId="{12BCAB36-90C0-5842-AF2A-F6E847CFE6A8}" srcId="{01B7884A-AE98-4F47-B9DA-F177FD418741}" destId="{44F785EA-5719-944B-8B7B-1B224AC0A476}" srcOrd="0" destOrd="0" parTransId="{D315249F-4EB4-8541-B3C2-85E5B574948C}" sibTransId="{684B36E5-A62B-B24C-989D-709301DE4BE0}"/>
    <dgm:cxn modelId="{98FABA43-DA9C-174C-9FD5-8949520A7C5F}" srcId="{01B7884A-AE98-4F47-B9DA-F177FD418741}" destId="{1C39C8C0-26D8-B842-BC8A-B7D16252588E}" srcOrd="2" destOrd="0" parTransId="{15227280-E7E6-EE49-9CB3-4C24BEFE625A}" sibTransId="{C738AFBB-1BE4-0540-9E6A-4FBE18EC7A56}"/>
    <dgm:cxn modelId="{FAE3F989-F30D-E34D-BFE5-8CB70E31BAAE}" type="presOf" srcId="{1C39C8C0-26D8-B842-BC8A-B7D16252588E}" destId="{D7CF570A-9AD7-A447-B9FF-1C91FD974FA3}" srcOrd="0" destOrd="0" presId="urn:microsoft.com/office/officeart/2005/8/layout/pyramid2"/>
    <dgm:cxn modelId="{EEF12EB6-E1F2-3240-8522-7EF41E7B0E5D}" type="presOf" srcId="{01B7884A-AE98-4F47-B9DA-F177FD418741}" destId="{76ED558C-3B2F-8048-B983-5E64F6FF0F09}" srcOrd="0" destOrd="0" presId="urn:microsoft.com/office/officeart/2005/8/layout/pyramid2"/>
    <dgm:cxn modelId="{032FD5CF-6B8D-D442-8365-E3278D07BCC6}" srcId="{01B7884A-AE98-4F47-B9DA-F177FD418741}" destId="{556E5378-59E9-0E46-A71A-D174D357109D}" srcOrd="1" destOrd="0" parTransId="{D4CC6365-CF19-1D4C-8710-F61F33051C84}" sibTransId="{4724340E-4F8D-0D4A-853A-29FA75B8F9B7}"/>
    <dgm:cxn modelId="{0FD801E7-F4A3-FC44-A8BB-49A17ACACCA3}" type="presOf" srcId="{556E5378-59E9-0E46-A71A-D174D357109D}" destId="{949AAE64-3A5A-AA41-A444-B7FCA497DC99}" srcOrd="0" destOrd="0" presId="urn:microsoft.com/office/officeart/2005/8/layout/pyramid2"/>
    <dgm:cxn modelId="{B55724E6-529E-9B47-8442-B1145A333D13}" type="presParOf" srcId="{76ED558C-3B2F-8048-B983-5E64F6FF0F09}" destId="{87683099-B88C-D94C-B41E-717113D1CBC7}" srcOrd="0" destOrd="0" presId="urn:microsoft.com/office/officeart/2005/8/layout/pyramid2"/>
    <dgm:cxn modelId="{80EE2F15-7B79-7F42-8C9E-14D73AA90C16}" type="presParOf" srcId="{76ED558C-3B2F-8048-B983-5E64F6FF0F09}" destId="{D5E7F3DB-98DB-234E-AEF5-9CC3162437DB}" srcOrd="1" destOrd="0" presId="urn:microsoft.com/office/officeart/2005/8/layout/pyramid2"/>
    <dgm:cxn modelId="{234A174F-9044-8B40-A9AC-4F59D9EF434E}" type="presParOf" srcId="{D5E7F3DB-98DB-234E-AEF5-9CC3162437DB}" destId="{657DFAEC-9819-7C4C-B83B-267B865AD742}" srcOrd="0" destOrd="0" presId="urn:microsoft.com/office/officeart/2005/8/layout/pyramid2"/>
    <dgm:cxn modelId="{8802C09F-FDF5-2D42-8B21-7F2548E6AB08}" type="presParOf" srcId="{D5E7F3DB-98DB-234E-AEF5-9CC3162437DB}" destId="{626F0A8B-7114-714E-A0CD-7FCD7A0DF921}" srcOrd="1" destOrd="0" presId="urn:microsoft.com/office/officeart/2005/8/layout/pyramid2"/>
    <dgm:cxn modelId="{8D6E0501-AB97-5243-87C4-D514E78B8759}" type="presParOf" srcId="{D5E7F3DB-98DB-234E-AEF5-9CC3162437DB}" destId="{949AAE64-3A5A-AA41-A444-B7FCA497DC99}" srcOrd="2" destOrd="0" presId="urn:microsoft.com/office/officeart/2005/8/layout/pyramid2"/>
    <dgm:cxn modelId="{ADBC70E6-3F54-E244-825E-6FAD01D395AE}" type="presParOf" srcId="{D5E7F3DB-98DB-234E-AEF5-9CC3162437DB}" destId="{5CE71449-C01B-8746-A23B-D787FA36C929}" srcOrd="3" destOrd="0" presId="urn:microsoft.com/office/officeart/2005/8/layout/pyramid2"/>
    <dgm:cxn modelId="{A2FA6B86-6C2E-844B-A3E8-2006E71CAB23}" type="presParOf" srcId="{D5E7F3DB-98DB-234E-AEF5-9CC3162437DB}" destId="{D7CF570A-9AD7-A447-B9FF-1C91FD974FA3}" srcOrd="4" destOrd="0" presId="urn:microsoft.com/office/officeart/2005/8/layout/pyramid2"/>
    <dgm:cxn modelId="{E647684C-CA22-4D4F-AA01-4F9BD139B2C5}" type="presParOf" srcId="{D5E7F3DB-98DB-234E-AEF5-9CC3162437DB}" destId="{7477B3F2-01A7-B646-9DB8-7462031F17B9}" srcOrd="5" destOrd="0" presId="urn:microsoft.com/office/officeart/2005/8/layout/pyramid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683099-B88C-D94C-B41E-717113D1CBC7}">
      <dsp:nvSpPr>
        <dsp:cNvPr id="0" name=""/>
        <dsp:cNvSpPr/>
      </dsp:nvSpPr>
      <dsp:spPr>
        <a:xfrm>
          <a:off x="0" y="0"/>
          <a:ext cx="2380251" cy="2690504"/>
        </a:xfrm>
        <a:prstGeom prst="triangle">
          <a:avLst/>
        </a:prstGeom>
        <a:solidFill>
          <a:schemeClr val="bg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7DFAEC-9819-7C4C-B83B-267B865AD742}">
      <dsp:nvSpPr>
        <dsp:cNvPr id="0" name=""/>
        <dsp:cNvSpPr/>
      </dsp:nvSpPr>
      <dsp:spPr>
        <a:xfrm>
          <a:off x="1190125" y="270495"/>
          <a:ext cx="1547163" cy="636892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SCENARIO 1</a:t>
          </a:r>
        </a:p>
      </dsp:txBody>
      <dsp:txXfrm>
        <a:off x="1221216" y="301586"/>
        <a:ext cx="1484981" cy="574710"/>
      </dsp:txXfrm>
    </dsp:sp>
    <dsp:sp modelId="{949AAE64-3A5A-AA41-A444-B7FCA497DC99}">
      <dsp:nvSpPr>
        <dsp:cNvPr id="0" name=""/>
        <dsp:cNvSpPr/>
      </dsp:nvSpPr>
      <dsp:spPr>
        <a:xfrm>
          <a:off x="1190125" y="986999"/>
          <a:ext cx="1547163" cy="636892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SCENARIO 2</a:t>
          </a:r>
        </a:p>
      </dsp:txBody>
      <dsp:txXfrm>
        <a:off x="1221216" y="1018090"/>
        <a:ext cx="1484981" cy="574710"/>
      </dsp:txXfrm>
    </dsp:sp>
    <dsp:sp modelId="{D7CF570A-9AD7-A447-B9FF-1C91FD974FA3}">
      <dsp:nvSpPr>
        <dsp:cNvPr id="0" name=""/>
        <dsp:cNvSpPr/>
      </dsp:nvSpPr>
      <dsp:spPr>
        <a:xfrm>
          <a:off x="1190125" y="1703504"/>
          <a:ext cx="1547163" cy="636892"/>
        </a:xfrm>
        <a:prstGeom prst="roundRect">
          <a:avLst/>
        </a:prstGeom>
        <a:solidFill>
          <a:prstClr val="white">
            <a:alpha val="90000"/>
            <a:hueOff val="0"/>
            <a:satOff val="0"/>
            <a:lumOff val="0"/>
            <a:alphaOff val="0"/>
          </a:prstClr>
        </a:solidFill>
        <a:ln w="381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SCENARIO 3</a:t>
          </a:r>
        </a:p>
      </dsp:txBody>
      <dsp:txXfrm>
        <a:off x="1221216" y="1734595"/>
        <a:ext cx="1484981" cy="57471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2">
  <dgm:title val=""/>
  <dgm:desc val=""/>
  <dgm:catLst>
    <dgm:cat type="pyramid" pri="3000"/>
    <dgm:cat type="list" pri="21000"/>
    <dgm:cat type="convert" pri="1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alg type="composite"/>
    <dgm:shape xmlns:r="http://schemas.openxmlformats.org/officeDocument/2006/relationships" r:blip="">
      <dgm:adjLst/>
    </dgm:shape>
    <dgm:presOf/>
    <dgm:varLst>
      <dgm:dir/>
      <dgm:resizeHandles/>
    </dgm:varLst>
    <dgm:choose name="Name0">
      <dgm:if name="Name1" func="var" arg="dir" op="equ" val="norm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l" for="ch" forName="theList" refType="w" refFor="ch" refForName="pyramid" fact="0.5"/>
          <dgm:constr type="h" for="des" forName="aSpace" refType="h" fact="0.1"/>
        </dgm:constrLst>
      </dgm:if>
      <dgm:else name="Name2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r" for="ch" forName="theList" refType="w" refFor="ch" refForName="pyramid" fact="0.5"/>
          <dgm:constr type="h" for="des" forName="aSpace" refType="h" fact="0.1"/>
        </dgm:constrLst>
      </dgm:else>
    </dgm:choose>
    <dgm:ruleLst/>
    <dgm:choose name="Name3">
      <dgm:if name="Name4" axis="ch" ptType="node" func="cnt" op="gte" val="1">
        <dgm:layoutNode name="pyramid" styleLbl="node1">
          <dgm:alg type="sp"/>
          <dgm:shape xmlns:r="http://schemas.openxmlformats.org/officeDocument/2006/relationships" type="triangle" r:blip="">
            <dgm:adjLst/>
          </dgm:shape>
          <dgm:presOf/>
          <dgm:constrLst/>
          <dgm:ruleLst/>
        </dgm:layoutNode>
        <dgm:layoutNode name="theLis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aNode" refType="w"/>
            <dgm:constr type="h" for="ch" forName="aNode" refType="h"/>
            <dgm:constr type="primFontSz" for="ch" ptType="node" op="equ"/>
          </dgm:constrLst>
          <dgm:ruleLst/>
          <dgm:forEach name="aNodeForEach" axis="ch" ptType="node">
            <dgm:layoutNode name="aNode" styleLbl="fgAcc1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layoutNode name="a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layoutNode>
      </dgm:if>
      <dgm:else name="Name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61E9F5-9EA6-C840-8C27-3D9F4280C79C}" type="datetimeFigureOut">
              <a:rPr lang="en-US" smtClean="0"/>
              <a:t>7/21/23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5BF2F3-A8CB-6344-B1AD-24A77F2134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0947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0C23F6-912A-4B35-8893-48FD4F0CB91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9397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 SOURCE</a:t>
            </a:r>
          </a:p>
          <a:p>
            <a:r>
              <a:rPr lang="en-US" dirty="0"/>
              <a:t>WENT THROUGH CLEANING</a:t>
            </a:r>
          </a:p>
          <a:p>
            <a:r>
              <a:rPr lang="en-US" dirty="0"/>
              <a:t>4</a:t>
            </a:r>
            <a:r>
              <a:rPr lang="en-US" b="1" dirty="0"/>
              <a:t> DIFFERENT MODELS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0C23F6-912A-4B35-8893-48FD4F0CB91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9314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WILL WE ACCOMPLISH THIS?</a:t>
            </a:r>
          </a:p>
          <a:p>
            <a:endParaRPr lang="en-US" dirty="0"/>
          </a:p>
          <a:p>
            <a:r>
              <a:rPr lang="en-US" dirty="0"/>
              <a:t>DATABASE</a:t>
            </a:r>
          </a:p>
          <a:p>
            <a:r>
              <a:rPr lang="en-US" dirty="0"/>
              <a:t>CLEANING/PROESSING</a:t>
            </a:r>
          </a:p>
          <a:p>
            <a:r>
              <a:rPr lang="en-US" dirty="0"/>
              <a:t>MODELLING</a:t>
            </a:r>
          </a:p>
          <a:p>
            <a:r>
              <a:rPr lang="en-US" dirty="0"/>
              <a:t>TOP 10 FEATURES AND A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0C23F6-912A-4B35-8893-48FD4F0CB91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4580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Remove the table</a:t>
            </a:r>
          </a:p>
          <a:p>
            <a:r>
              <a:rPr lang="en-US" dirty="0"/>
              <a:t>Plain text for RMSE explanation</a:t>
            </a:r>
          </a:p>
          <a:p>
            <a:r>
              <a:rPr lang="en-US" dirty="0"/>
              <a:t>No RMSE</a:t>
            </a:r>
          </a:p>
          <a:p>
            <a:r>
              <a:rPr lang="en-US" dirty="0"/>
              <a:t>Example for </a:t>
            </a:r>
            <a:r>
              <a:rPr lang="en-US" dirty="0" err="1"/>
              <a:t>raatings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0C23F6-912A-4B35-8893-48FD4F0CB91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8115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 ABOUT THE BUSINESS PROBLEM</a:t>
            </a:r>
          </a:p>
          <a:p>
            <a:r>
              <a:rPr lang="en-US" dirty="0"/>
              <a:t>VISION ZERO</a:t>
            </a:r>
          </a:p>
          <a:p>
            <a:r>
              <a:rPr lang="en-US" dirty="0"/>
              <a:t>WHY IS VISION ZERO IMPORTANT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0C23F6-912A-4B35-8893-48FD4F0CB91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4148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RMSE is crucial for a book recommendation system as it measures the accuracy of predicted ratings, ensuring that users receive highly relevant and personalized book recommendations.</a:t>
            </a:r>
          </a:p>
          <a:p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MAE (Mean Absolute Error) is relevant for a book recommendation system as it quantifies the average magnitude of the prediction errors, providing insight into the system's overall accuracy and the level of deviation from users' actual preferences.</a:t>
            </a:r>
          </a:p>
          <a:p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MSE (Mean Squared Error) is relevant for a book recommendation system as it measures the average squared difference between predicted and actual ratings, allowing for a comprehensive evaluation of the system's predictive performance and highlighting the impact of large errors.</a:t>
            </a:r>
          </a:p>
          <a:p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FCP (Fraction of Concordant Pairs) is relevant for a book recommendation system as it assesses the system's ability to correctly rank and compare book pairs based on user preferences, providing a measure of the system's ranking accuracy and user satisfaction.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0C23F6-912A-4B35-8893-48FD4F0CB91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2110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RMSE is crucial for a book recommendation system as it measures the accuracy of predicted ratings, ensuring that users receive highly relevant and personalized book recommendations.</a:t>
            </a:r>
          </a:p>
          <a:p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MAE (Mean Absolute Error) is relevant for a book recommendation system as it quantifies the average magnitude of the prediction errors, providing insight into the system's overall accuracy and the level of deviation from users' actual preferences.</a:t>
            </a:r>
          </a:p>
          <a:p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MSE (Mean Squared Error) is relevant for a book recommendation system as it measures the average squared difference between predicted and actual ratings, allowing for a comprehensive evaluation of the system's predictive performance and highlighting the impact of large errors.</a:t>
            </a:r>
          </a:p>
          <a:p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FCP (Fraction of Concordant Pairs) is relevant for a book recommendation system as it assesses the system's ability to correctly rank and compare book pairs based on user preferences, providing a measure of the system's ranking accuracy and user satisfaction.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0C23F6-912A-4B35-8893-48FD4F0CB91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8024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  <a:p>
            <a:r>
              <a:rPr lang="en-US" dirty="0"/>
              <a:t>only keep the highlighted portions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0C23F6-912A-4B35-8893-48FD4F0CB91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8075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0C23F6-912A-4B35-8893-48FD4F0CB91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0252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WILL WE ACCOMPLISH THIS?</a:t>
            </a:r>
          </a:p>
          <a:p>
            <a:endParaRPr lang="en-US" dirty="0"/>
          </a:p>
          <a:p>
            <a:r>
              <a:rPr lang="en-US" dirty="0"/>
              <a:t>DATABASE</a:t>
            </a:r>
          </a:p>
          <a:p>
            <a:r>
              <a:rPr lang="en-US" dirty="0"/>
              <a:t>CLEANING/PROESSING</a:t>
            </a:r>
          </a:p>
          <a:p>
            <a:r>
              <a:rPr lang="en-US" dirty="0"/>
              <a:t>MODELLING</a:t>
            </a:r>
          </a:p>
          <a:p>
            <a:r>
              <a:rPr lang="en-US" dirty="0"/>
              <a:t>TOP 10 FEATURES AND A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0C23F6-912A-4B35-8893-48FD4F0CB91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0877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0C23F6-912A-4B35-8893-48FD4F0CB91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8017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Remove the table</a:t>
            </a:r>
          </a:p>
          <a:p>
            <a:r>
              <a:rPr lang="en-US" dirty="0"/>
              <a:t>Plain text for RMSE explanation</a:t>
            </a:r>
          </a:p>
          <a:p>
            <a:r>
              <a:rPr lang="en-US" dirty="0"/>
              <a:t>No RMSE</a:t>
            </a:r>
          </a:p>
          <a:p>
            <a:r>
              <a:rPr lang="en-US" dirty="0"/>
              <a:t>Example for </a:t>
            </a:r>
            <a:r>
              <a:rPr lang="en-US" dirty="0" err="1"/>
              <a:t>raatings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0C23F6-912A-4B35-8893-48FD4F0CB91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8526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0C23F6-912A-4B35-8893-48FD4F0CB91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8700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Baseline Model for gathering more data bullet added</a:t>
            </a:r>
          </a:p>
          <a:p>
            <a:endParaRPr lang="en-US" b="1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0C23F6-912A-4B35-8893-48FD4F0CB91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076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  <a:p>
            <a:r>
              <a:rPr lang="en-US" dirty="0"/>
              <a:t>only keep the highlighted portions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0C23F6-912A-4B35-8893-48FD4F0CB91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2881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 SOURCE</a:t>
            </a:r>
          </a:p>
          <a:p>
            <a:r>
              <a:rPr lang="en-US" dirty="0"/>
              <a:t>WENT THROUGH CLEANING</a:t>
            </a:r>
          </a:p>
          <a:p>
            <a:r>
              <a:rPr lang="en-US" dirty="0"/>
              <a:t>4</a:t>
            </a:r>
            <a:r>
              <a:rPr lang="en-US" b="1" dirty="0"/>
              <a:t> DIFFERENT MODELS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0C23F6-912A-4B35-8893-48FD4F0CB91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06107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84270D-E521-1309-C25B-9AFEE31270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EE7028-8E29-8801-63C1-52E339FF0B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477D15-9A54-5A7B-8128-591EFB2CF7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50FA-64D1-304D-9A34-5CE1D10AA09C}" type="datetime1">
              <a:rPr lang="en-US" smtClean="0"/>
              <a:t>7/21/23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390643-FB0F-E320-B71D-948963193B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ADVANCED BOOK RECOMMENDATION SYSTEM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152B1C-3AA1-D32C-1F88-08B9C5C57B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6FBD-9CC1-6641-A2DE-B6848E5E4A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438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7CA8ED-4227-232D-7E61-1EC984DCF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54F040F-06A8-C4EB-0422-BED0CE9C1D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B87ADD-FFCC-C472-621B-5E5D81DF74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2F54AE-C38E-7541-AB49-B68AD2F371A3}" type="datetime1">
              <a:rPr lang="en-US" smtClean="0"/>
              <a:t>7/21/23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6EFCAE-E60B-6A8D-CBEF-0FE2396BE7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ADVANCED BOOK RECOMMENDATION SYSTEM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B7B918-45F9-99BE-F036-671E62ACC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6FBD-9CC1-6641-A2DE-B6848E5E4A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4863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D6FA8ED-7C93-F4B3-E519-D58B44BE93F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28A1AF-8563-ADFC-A02A-754CF4B1F6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2EA82E-25F1-9F66-5AF0-9DFE43368B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5B135-6990-E84D-82FC-6D006372D3AA}" type="datetime1">
              <a:rPr lang="en-US" smtClean="0"/>
              <a:t>7/21/23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424B55-4FD1-8738-9ED1-2A98BA1ACE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ADVANCED BOOK RECOMMENDATION SYSTEM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DF74AF-B7C7-ABE1-9238-008721054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6FBD-9CC1-6641-A2DE-B6848E5E4A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7470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C38BFF-78B2-38D9-172C-5E0D079EDC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98CE65-4AFE-945D-1362-659C948E14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FACBFE-2C10-8492-7A47-2B1FDCC63A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2ADB97-6454-5B4A-86B4-68078E2FB49B}" type="datetime1">
              <a:rPr lang="en-US" smtClean="0"/>
              <a:t>7/21/23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E159CB-D900-DC07-8B46-EE2EAC6E0B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ADVANCED BOOK RECOMMENDATION SYSTEM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811E81-4F50-A69B-0F2F-2A208612BF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6FBD-9CC1-6641-A2DE-B6848E5E4A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0808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035CC-82D4-6B2C-BD50-9F94515E68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F52C3E-C3A3-21AA-C9C3-AA6FA6BC84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5AF7A6-D5AE-1203-B1BE-C00A2E1CEB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F7E1AC-43DB-1949-AEB5-CBF08A37833B}" type="datetime1">
              <a:rPr lang="en-US" smtClean="0"/>
              <a:t>7/21/23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63C752-D596-B19B-231A-E6D12D9567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ADVANCED BOOK RECOMMENDATION SYSTEM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2CBE04-458E-BF15-C50E-A152D0E3C3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6FBD-9CC1-6641-A2DE-B6848E5E4A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8465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43B1EF-65F4-41CB-32C2-57E09687B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872559-7989-E1B4-6436-70421B3F14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592EC3-DA77-CC27-BB62-36A4DEE7B1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F33BAD-927D-7453-C00B-83FDF24EC7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28062-BD66-6B42-994C-7B558D960E85}" type="datetime1">
              <a:rPr lang="en-US" smtClean="0"/>
              <a:t>7/21/23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75455C-D959-76B3-8099-934E0350D2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ADVANCED BOOK RECOMMENDATION SYSTEM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372D90-EE81-2530-2CF8-A47CE66D22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6FBD-9CC1-6641-A2DE-B6848E5E4A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1483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54D92A-64D7-B2C4-4C46-CDC241C0EB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51F800-C484-80A9-EC80-D0E850D74B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1505A0-38A8-9A85-ADE0-B703875D13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B826E67-31DD-1D28-0B75-F9E2E7B1C1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533A3CF-AAC1-30BD-F33D-C0D2F93989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1B3EFAF-96CE-FB08-774B-D061B5FBC6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0F6A5A-7462-6C40-8EF3-A4731D799BE9}" type="datetime1">
              <a:rPr lang="en-US" smtClean="0"/>
              <a:t>7/21/23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2C4B0EF-CDE3-9D49-F239-614C768187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ADVANCED BOOK RECOMMENDATION SYSTEM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830B233-77CA-1EDB-3F68-9BC6F5976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6FBD-9CC1-6641-A2DE-B6848E5E4A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2226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8B41C2-F637-A822-EAB9-24624F3EC1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7490BE-1BA4-84C8-0E36-7D020D6983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7D944-886E-064C-96E4-D8CD96157982}" type="datetime1">
              <a:rPr lang="en-US" smtClean="0"/>
              <a:t>7/21/23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1A0EEA-0760-F12C-2143-5754E44406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ADVANCED BOOK RECOMMENDATION SYSTEM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B7EAC0-CD5F-97E2-61C1-6B38567C1F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6FBD-9CC1-6641-A2DE-B6848E5E4A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9192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E3A07FF-EBE2-36E5-9696-EAD86B4A6E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947973-E9CD-DE4B-959F-FAA2FDB71FF4}" type="datetime1">
              <a:rPr lang="en-US" smtClean="0"/>
              <a:t>7/21/23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E116BA-D18B-6BD7-67DA-63E3E6E66A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ADVANCED BOOK RECOMMENDATION SYSTEM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B98BF8-E828-6FF2-E235-DCB41FD56D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6FBD-9CC1-6641-A2DE-B6848E5E4A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6254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6DF240-A0F2-F677-0B50-46B76E299F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506493-A8B4-D82D-DA21-10C1D7DB80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F27AF7-46AA-190C-4CB5-608B75F6A6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DA47D5-18A4-D6BB-2052-097F75EA0B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61937-AE81-7A4E-B183-731ACA115306}" type="datetime1">
              <a:rPr lang="en-US" smtClean="0"/>
              <a:t>7/21/23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E6D0DA-A3FF-8ED3-E2D2-BAA7B3D32F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ADVANCED BOOK RECOMMENDATION SYSTEM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ADB5CA-1DE2-6061-CC00-2A88BA990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6FBD-9CC1-6641-A2DE-B6848E5E4A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8852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516D8B-7149-C5CC-7C60-8907387A3A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1EAD771-2673-728B-34F7-B88AC076B7F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B2F7C8-77C6-489A-DDFF-31FFE5DB66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661831-40C1-4E8C-747D-9162922A78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DE5A0-3233-B144-AB1F-080B540C13E4}" type="datetime1">
              <a:rPr lang="en-US" smtClean="0"/>
              <a:t>7/21/23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6A6D3A-A807-003E-72A9-D19170F610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ADVANCED BOOK RECOMMENDATION SYSTEM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8F284C-09FB-0B6A-8543-A0DC13F9CE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6FBD-9CC1-6641-A2DE-B6848E5E4A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2023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031837A-444E-BCD0-B8F8-A14D2EA621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11E5D1-2E36-5C20-903F-9CA864DA9E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6DBF76-5CE2-25D9-B3D3-A234CBD47DD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7713FB-1213-F345-8DF2-EBF7BDBFBF67}" type="datetime1">
              <a:rPr lang="en-US" smtClean="0"/>
              <a:t>7/21/23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AFB7A9-3F62-64C1-213A-F63A7CDDD8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ADVANCED BOOK RECOMMENDATION SYSTEM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7BB1CF-F46B-36AB-F343-CCE6AB1A4D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606FBD-9CC1-6641-A2DE-B6848E5E4A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5740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28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27.png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5.jpe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6.png"/><Relationship Id="rId9" Type="http://schemas.microsoft.com/office/2007/relationships/diagramDrawing" Target="../diagrams/drawing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jpe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5DCB5928-DC7D-4612-9922-441966E156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33" name="Freeform: Shape 1032">
            <a:extLst>
              <a:ext uri="{FF2B5EF4-FFF2-40B4-BE49-F238E27FC236}">
                <a16:creationId xmlns:a16="http://schemas.microsoft.com/office/drawing/2014/main" id="{682C1161-1736-45EC-99B7-33F3CAE9D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6E6E6"/>
            </a:solidFill>
          </a:ln>
          <a:effectLst>
            <a:outerShdw blurRad="762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35" name="Freeform: Shape 1034">
            <a:extLst>
              <a:ext uri="{FF2B5EF4-FFF2-40B4-BE49-F238E27FC236}">
                <a16:creationId xmlns:a16="http://schemas.microsoft.com/office/drawing/2014/main" id="{84D4DDB8-B68F-45B0-9F62-C4279996F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742008-F103-4D01-8BD0-AB5653BDA2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0" y="1122363"/>
            <a:ext cx="4149437" cy="3204134"/>
          </a:xfrm>
        </p:spPr>
        <p:txBody>
          <a:bodyPr anchor="b">
            <a:normAutofit/>
          </a:bodyPr>
          <a:lstStyle/>
          <a:p>
            <a:pPr algn="l">
              <a:lnSpc>
                <a:spcPct val="150000"/>
              </a:lnSpc>
            </a:pPr>
            <a:r>
              <a:rPr lang="en-US" sz="3600" b="1" dirty="0">
                <a:latin typeface="Calibri Light"/>
                <a:cs typeface="Calibri Light"/>
              </a:rPr>
              <a:t>ADVANCED BOOK RECOMMENDATION SYSTEM</a:t>
            </a:r>
          </a:p>
          <a:p>
            <a:pPr algn="l"/>
            <a:endParaRPr lang="en-US" sz="4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28B375-D514-4FBA-A1A7-F8AEC720C1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1" y="4872922"/>
            <a:ext cx="3933306" cy="1208141"/>
          </a:xfrm>
        </p:spPr>
        <p:txBody>
          <a:bodyPr>
            <a:normAutofit/>
          </a:bodyPr>
          <a:lstStyle/>
          <a:p>
            <a:pPr algn="l"/>
            <a:r>
              <a:rPr lang="en-US" sz="2000" dirty="0" err="1"/>
              <a:t>Shayan</a:t>
            </a:r>
            <a:r>
              <a:rPr lang="en-US" sz="2000" dirty="0"/>
              <a:t> Abdul Karim Khan</a:t>
            </a:r>
          </a:p>
          <a:p>
            <a:pPr algn="l"/>
            <a:r>
              <a:rPr lang="en-US" sz="2000" dirty="0"/>
              <a:t>07/21/2023</a:t>
            </a:r>
          </a:p>
        </p:txBody>
      </p:sp>
      <p:sp>
        <p:nvSpPr>
          <p:cNvPr id="1040" name="Rectangle 1036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39" name="Rectangle 1038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6DCF97-E281-3AB0-AE15-2BCD6F74AF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9" y="509226"/>
            <a:ext cx="5805055" cy="5805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7382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1BD79E-DB58-407F-87D6-B42E985F0E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8053" y="6473796"/>
            <a:ext cx="4114800" cy="365125"/>
          </a:xfrm>
        </p:spPr>
        <p:txBody>
          <a:bodyPr/>
          <a:lstStyle/>
          <a:p>
            <a:pPr algn="l"/>
            <a:r>
              <a:rPr lang="en-US"/>
              <a:t>ADVANCED BOOK RECOMMENDATION SYSTEM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2A7430A-D8E2-42E6-B0E8-394BE98F5AEE}"/>
              </a:ext>
            </a:extLst>
          </p:cNvPr>
          <p:cNvGrpSpPr/>
          <p:nvPr/>
        </p:nvGrpSpPr>
        <p:grpSpPr>
          <a:xfrm>
            <a:off x="175529" y="686308"/>
            <a:ext cx="11845895" cy="5815626"/>
            <a:chOff x="175529" y="468194"/>
            <a:chExt cx="11845895" cy="5815626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875D4D4E-1164-4C36-A979-52BE3853BA26}"/>
                </a:ext>
              </a:extLst>
            </p:cNvPr>
            <p:cNvCxnSpPr>
              <a:cxnSpLocks/>
            </p:cNvCxnSpPr>
            <p:nvPr/>
          </p:nvCxnSpPr>
          <p:spPr>
            <a:xfrm>
              <a:off x="175529" y="6283820"/>
              <a:ext cx="11828477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9068A5B3-63DA-4658-A3C2-AB3C5E713370}"/>
                </a:ext>
              </a:extLst>
            </p:cNvPr>
            <p:cNvCxnSpPr>
              <a:cxnSpLocks/>
            </p:cNvCxnSpPr>
            <p:nvPr/>
          </p:nvCxnSpPr>
          <p:spPr>
            <a:xfrm>
              <a:off x="192947" y="468194"/>
              <a:ext cx="11828477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" name="Title 1">
            <a:extLst>
              <a:ext uri="{FF2B5EF4-FFF2-40B4-BE49-F238E27FC236}">
                <a16:creationId xmlns:a16="http://schemas.microsoft.com/office/drawing/2014/main" id="{81AA59FD-25F1-4B46-82FA-D0959E0AF7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052" y="76969"/>
            <a:ext cx="8957447" cy="539847"/>
          </a:xfrm>
        </p:spPr>
        <p:txBody>
          <a:bodyPr>
            <a:normAutofit/>
          </a:bodyPr>
          <a:lstStyle/>
          <a:p>
            <a:endParaRPr lang="en-US" sz="3200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8E8A81B-46D5-4424-81D5-443C1E59DF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1101"/>
            <a:ext cx="2743200" cy="365125"/>
          </a:xfrm>
        </p:spPr>
        <p:txBody>
          <a:bodyPr/>
          <a:lstStyle/>
          <a:p>
            <a:fld id="{A2335344-E137-4E37-AA49-325239A09CBE}" type="slidenum">
              <a:rPr lang="en-US" smtClean="0"/>
              <a:t>10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32F1953-CF09-76C5-2A9E-F75AA4BD20E3}"/>
              </a:ext>
            </a:extLst>
          </p:cNvPr>
          <p:cNvSpPr/>
          <p:nvPr/>
        </p:nvSpPr>
        <p:spPr>
          <a:xfrm>
            <a:off x="2085928" y="2409194"/>
            <a:ext cx="8020144" cy="186204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15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862246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42008-F103-4D01-8BD0-AB5653BDA2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0" y="1122363"/>
            <a:ext cx="4149437" cy="3204134"/>
          </a:xfrm>
        </p:spPr>
        <p:txBody>
          <a:bodyPr anchor="b">
            <a:normAutofit/>
          </a:bodyPr>
          <a:lstStyle/>
          <a:p>
            <a:pPr algn="l">
              <a:lnSpc>
                <a:spcPct val="150000"/>
              </a:lnSpc>
            </a:pPr>
            <a:r>
              <a:rPr lang="en-US" sz="3600" b="1" dirty="0">
                <a:latin typeface="Calibri Light"/>
                <a:cs typeface="Calibri Light"/>
              </a:rPr>
              <a:t>ADVANCED BOOK RECOMMENDATION SYSTEM</a:t>
            </a:r>
          </a:p>
          <a:p>
            <a:pPr algn="l"/>
            <a:endParaRPr lang="en-US" sz="4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28B375-D514-4FBA-A1A7-F8AEC720C1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1" y="4872922"/>
            <a:ext cx="3933306" cy="1208141"/>
          </a:xfrm>
        </p:spPr>
        <p:txBody>
          <a:bodyPr>
            <a:normAutofit/>
          </a:bodyPr>
          <a:lstStyle/>
          <a:p>
            <a:pPr algn="l"/>
            <a:r>
              <a:rPr lang="en-US" sz="2000" dirty="0" err="1"/>
              <a:t>Shayan</a:t>
            </a:r>
            <a:r>
              <a:rPr lang="en-US" sz="2000" dirty="0"/>
              <a:t> Abdul Karim Khan</a:t>
            </a:r>
          </a:p>
          <a:p>
            <a:pPr algn="l"/>
            <a:r>
              <a:rPr lang="en-US" sz="2000" dirty="0"/>
              <a:t>07/21/2023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6DCF97-E281-3AB0-AE15-2BCD6F74AF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9" y="509226"/>
            <a:ext cx="5805055" cy="5805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1549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1BD79E-DB58-407F-87D6-B42E985F0E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8053" y="6473796"/>
            <a:ext cx="4114800" cy="365125"/>
          </a:xfrm>
        </p:spPr>
        <p:txBody>
          <a:bodyPr/>
          <a:lstStyle/>
          <a:p>
            <a:pPr algn="l"/>
            <a:r>
              <a:rPr lang="en-US"/>
              <a:t>ADVANCED BOOK RECOMMENDATION SYSTEM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2A7430A-D8E2-42E6-B0E8-394BE98F5AEE}"/>
              </a:ext>
            </a:extLst>
          </p:cNvPr>
          <p:cNvGrpSpPr/>
          <p:nvPr/>
        </p:nvGrpSpPr>
        <p:grpSpPr>
          <a:xfrm>
            <a:off x="175529" y="686308"/>
            <a:ext cx="11845895" cy="5815626"/>
            <a:chOff x="175529" y="468194"/>
            <a:chExt cx="11845895" cy="5815626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875D4D4E-1164-4C36-A979-52BE3853BA26}"/>
                </a:ext>
              </a:extLst>
            </p:cNvPr>
            <p:cNvCxnSpPr>
              <a:cxnSpLocks/>
            </p:cNvCxnSpPr>
            <p:nvPr/>
          </p:nvCxnSpPr>
          <p:spPr>
            <a:xfrm>
              <a:off x="175529" y="6283820"/>
              <a:ext cx="11828477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9068A5B3-63DA-4658-A3C2-AB3C5E713370}"/>
                </a:ext>
              </a:extLst>
            </p:cNvPr>
            <p:cNvCxnSpPr>
              <a:cxnSpLocks/>
            </p:cNvCxnSpPr>
            <p:nvPr/>
          </p:nvCxnSpPr>
          <p:spPr>
            <a:xfrm>
              <a:off x="192947" y="468194"/>
              <a:ext cx="11828477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" name="Title 1">
            <a:extLst>
              <a:ext uri="{FF2B5EF4-FFF2-40B4-BE49-F238E27FC236}">
                <a16:creationId xmlns:a16="http://schemas.microsoft.com/office/drawing/2014/main" id="{81AA59FD-25F1-4B46-82FA-D0959E0AF7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052" y="76969"/>
            <a:ext cx="8957447" cy="539847"/>
          </a:xfrm>
        </p:spPr>
        <p:txBody>
          <a:bodyPr>
            <a:normAutofit/>
          </a:bodyPr>
          <a:lstStyle/>
          <a:p>
            <a:endParaRPr lang="en-US" sz="3200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8E8A81B-46D5-4424-81D5-443C1E59DF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1101"/>
            <a:ext cx="2743200" cy="365125"/>
          </a:xfrm>
        </p:spPr>
        <p:txBody>
          <a:bodyPr/>
          <a:lstStyle/>
          <a:p>
            <a:fld id="{A2335344-E137-4E37-AA49-325239A09CBE}" type="slidenum">
              <a:rPr lang="en-US" smtClean="0"/>
              <a:t>12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32F1953-CF09-76C5-2A9E-F75AA4BD20E3}"/>
              </a:ext>
            </a:extLst>
          </p:cNvPr>
          <p:cNvSpPr/>
          <p:nvPr/>
        </p:nvSpPr>
        <p:spPr>
          <a:xfrm>
            <a:off x="3500963" y="2409194"/>
            <a:ext cx="5190075" cy="186204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15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BACKUP</a:t>
            </a:r>
          </a:p>
        </p:txBody>
      </p:sp>
    </p:spTree>
    <p:extLst>
      <p:ext uri="{BB962C8B-B14F-4D97-AF65-F5344CB8AC3E}">
        <p14:creationId xmlns:p14="http://schemas.microsoft.com/office/powerpoint/2010/main" val="30331794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1BD79E-DB58-407F-87D6-B42E985F0E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8053" y="6473796"/>
            <a:ext cx="4114800" cy="365125"/>
          </a:xfrm>
        </p:spPr>
        <p:txBody>
          <a:bodyPr/>
          <a:lstStyle/>
          <a:p>
            <a:pPr algn="l"/>
            <a:r>
              <a:rPr lang="en-US"/>
              <a:t>ADVANCED BOOK RECOMMENDATION SYSTEM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2A7430A-D8E2-42E6-B0E8-394BE98F5AEE}"/>
              </a:ext>
            </a:extLst>
          </p:cNvPr>
          <p:cNvGrpSpPr/>
          <p:nvPr/>
        </p:nvGrpSpPr>
        <p:grpSpPr>
          <a:xfrm>
            <a:off x="175529" y="686308"/>
            <a:ext cx="11845895" cy="5815626"/>
            <a:chOff x="175529" y="468194"/>
            <a:chExt cx="11845895" cy="5815626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875D4D4E-1164-4C36-A979-52BE3853BA26}"/>
                </a:ext>
              </a:extLst>
            </p:cNvPr>
            <p:cNvCxnSpPr>
              <a:cxnSpLocks/>
            </p:cNvCxnSpPr>
            <p:nvPr/>
          </p:nvCxnSpPr>
          <p:spPr>
            <a:xfrm>
              <a:off x="175529" y="6283820"/>
              <a:ext cx="11828477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9068A5B3-63DA-4658-A3C2-AB3C5E713370}"/>
                </a:ext>
              </a:extLst>
            </p:cNvPr>
            <p:cNvCxnSpPr>
              <a:cxnSpLocks/>
            </p:cNvCxnSpPr>
            <p:nvPr/>
          </p:nvCxnSpPr>
          <p:spPr>
            <a:xfrm>
              <a:off x="192947" y="468194"/>
              <a:ext cx="11828477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" name="Title 1">
            <a:extLst>
              <a:ext uri="{FF2B5EF4-FFF2-40B4-BE49-F238E27FC236}">
                <a16:creationId xmlns:a16="http://schemas.microsoft.com/office/drawing/2014/main" id="{81AA59FD-25F1-4B46-82FA-D0959E0AF7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052" y="76969"/>
            <a:ext cx="8957447" cy="539847"/>
          </a:xfrm>
        </p:spPr>
        <p:txBody>
          <a:bodyPr>
            <a:noAutofit/>
          </a:bodyPr>
          <a:lstStyle/>
          <a:p>
            <a:r>
              <a:rPr lang="en-US" sz="4000" b="1" dirty="0"/>
              <a:t>ANALYSIS PROCESS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8E8A81B-46D5-4424-81D5-443C1E59DF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1101"/>
            <a:ext cx="2743200" cy="365125"/>
          </a:xfrm>
        </p:spPr>
        <p:txBody>
          <a:bodyPr/>
          <a:lstStyle/>
          <a:p>
            <a:fld id="{A2335344-E137-4E37-AA49-325239A09CBE}" type="slidenum">
              <a:rPr lang="en-US" smtClean="0"/>
              <a:t>13</a:t>
            </a:fld>
            <a:endParaRPr lang="en-US"/>
          </a:p>
        </p:txBody>
      </p:sp>
      <p:pic>
        <p:nvPicPr>
          <p:cNvPr id="4100" name="Picture 4" descr="Database - Free technology icons">
            <a:extLst>
              <a:ext uri="{FF2B5EF4-FFF2-40B4-BE49-F238E27FC236}">
                <a16:creationId xmlns:a16="http://schemas.microsoft.com/office/drawing/2014/main" id="{67860BA0-67FF-A98B-6083-1021CE58E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525" y="802046"/>
            <a:ext cx="2652215" cy="2652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Data cleaning - Free security icons">
            <a:extLst>
              <a:ext uri="{FF2B5EF4-FFF2-40B4-BE49-F238E27FC236}">
                <a16:creationId xmlns:a16="http://schemas.microsoft.com/office/drawing/2014/main" id="{9777476D-B669-F6DC-2088-89DCC5322F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7110" y="770876"/>
            <a:ext cx="2714553" cy="2714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KNN Algorithm | Steps to Implement KNN Algorithm in Python">
            <a:extLst>
              <a:ext uri="{FF2B5EF4-FFF2-40B4-BE49-F238E27FC236}">
                <a16:creationId xmlns:a16="http://schemas.microsoft.com/office/drawing/2014/main" id="{A1951738-D571-AC84-F246-7BE4D106B1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907" y="4774137"/>
            <a:ext cx="2656245" cy="1415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05033E4-B191-92FF-6C51-7B20469A6039}"/>
              </a:ext>
            </a:extLst>
          </p:cNvPr>
          <p:cNvSpPr/>
          <p:nvPr/>
        </p:nvSpPr>
        <p:spPr>
          <a:xfrm>
            <a:off x="2566151" y="1507493"/>
            <a:ext cx="2954006" cy="1384995"/>
          </a:xfrm>
          <a:prstGeom prst="rect">
            <a:avLst/>
          </a:prstGeom>
          <a:noFill/>
        </p:spPr>
        <p:txBody>
          <a:bodyPr wrap="square" lIns="91440" tIns="45720" rIns="91440" bIns="45720" anchor="ctr">
            <a:spAutoFit/>
          </a:bodyPr>
          <a:lstStyle/>
          <a:p>
            <a:pPr algn="ctr"/>
            <a:r>
              <a:rPr lang="en-US" sz="28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BOOK-CROSSING </a:t>
            </a:r>
            <a:r>
              <a:rPr lang="en-US" sz="28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&amp; GOOGLE BOOK API DATA</a:t>
            </a:r>
          </a:p>
        </p:txBody>
      </p:sp>
      <p:sp>
        <p:nvSpPr>
          <p:cNvPr id="6" name="Striped Right Arrow 5">
            <a:extLst>
              <a:ext uri="{FF2B5EF4-FFF2-40B4-BE49-F238E27FC236}">
                <a16:creationId xmlns:a16="http://schemas.microsoft.com/office/drawing/2014/main" id="{7400D955-8A4C-2F47-7B74-88FC8331E031}"/>
              </a:ext>
            </a:extLst>
          </p:cNvPr>
          <p:cNvSpPr/>
          <p:nvPr/>
        </p:nvSpPr>
        <p:spPr>
          <a:xfrm>
            <a:off x="5343061" y="1525597"/>
            <a:ext cx="1827986" cy="1187533"/>
          </a:xfrm>
          <a:prstGeom prst="stripedRightArrow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D4BC613-C259-A574-3D1A-98E7BAA70E43}"/>
              </a:ext>
            </a:extLst>
          </p:cNvPr>
          <p:cNvSpPr/>
          <p:nvPr/>
        </p:nvSpPr>
        <p:spPr>
          <a:xfrm>
            <a:off x="9818385" y="1277409"/>
            <a:ext cx="2314240" cy="1815882"/>
          </a:xfrm>
          <a:prstGeom prst="rect">
            <a:avLst/>
          </a:prstGeom>
          <a:noFill/>
        </p:spPr>
        <p:txBody>
          <a:bodyPr wrap="square" lIns="91440" tIns="45720" rIns="91440" bIns="45720" anchor="ctr">
            <a:spAutoFit/>
          </a:bodyPr>
          <a:lstStyle/>
          <a:p>
            <a:pPr algn="ctr"/>
            <a:r>
              <a:rPr lang="en-US" sz="28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ITERATIVE DATA CLEANING &amp; PROCESSING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640D1F2-D63D-04F0-A404-3A4286FF6E1D}"/>
              </a:ext>
            </a:extLst>
          </p:cNvPr>
          <p:cNvSpPr/>
          <p:nvPr/>
        </p:nvSpPr>
        <p:spPr>
          <a:xfrm>
            <a:off x="192947" y="4643251"/>
            <a:ext cx="11811059" cy="168629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urved Left Arrow 12">
            <a:extLst>
              <a:ext uri="{FF2B5EF4-FFF2-40B4-BE49-F238E27FC236}">
                <a16:creationId xmlns:a16="http://schemas.microsoft.com/office/drawing/2014/main" id="{37003BE2-1289-5F32-9225-B8501F66824F}"/>
              </a:ext>
            </a:extLst>
          </p:cNvPr>
          <p:cNvSpPr/>
          <p:nvPr/>
        </p:nvSpPr>
        <p:spPr>
          <a:xfrm rot="1442310">
            <a:off x="10410474" y="3202437"/>
            <a:ext cx="637658" cy="1684528"/>
          </a:xfrm>
          <a:prstGeom prst="curvedLeftArrow">
            <a:avLst>
              <a:gd name="adj1" fmla="val 20584"/>
              <a:gd name="adj2" fmla="val 51123"/>
              <a:gd name="adj3" fmla="val 25000"/>
            </a:avLst>
          </a:prstGeom>
          <a:solidFill>
            <a:schemeClr val="accent3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Curved Left Arrow 13">
            <a:extLst>
              <a:ext uri="{FF2B5EF4-FFF2-40B4-BE49-F238E27FC236}">
                <a16:creationId xmlns:a16="http://schemas.microsoft.com/office/drawing/2014/main" id="{F83604E9-A06A-BE65-A936-7EDE28333DBB}"/>
              </a:ext>
            </a:extLst>
          </p:cNvPr>
          <p:cNvSpPr/>
          <p:nvPr/>
        </p:nvSpPr>
        <p:spPr>
          <a:xfrm rot="12253188">
            <a:off x="9610392" y="2922446"/>
            <a:ext cx="637658" cy="1684528"/>
          </a:xfrm>
          <a:prstGeom prst="curvedLeftArrow">
            <a:avLst>
              <a:gd name="adj1" fmla="val 20584"/>
              <a:gd name="adj2" fmla="val 51123"/>
              <a:gd name="adj3" fmla="val 25000"/>
            </a:avLst>
          </a:prstGeom>
          <a:solidFill>
            <a:schemeClr val="accent3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AE18470-3597-B3C3-FEDA-31EB4486DE5B}"/>
              </a:ext>
            </a:extLst>
          </p:cNvPr>
          <p:cNvSpPr/>
          <p:nvPr/>
        </p:nvSpPr>
        <p:spPr>
          <a:xfrm>
            <a:off x="4942741" y="4117837"/>
            <a:ext cx="2314240" cy="52322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lIns="91440" tIns="45720" rIns="91440" bIns="45720" anchor="ctr">
            <a:spAutoFit/>
          </a:bodyPr>
          <a:lstStyle/>
          <a:p>
            <a:pPr algn="ctr"/>
            <a:r>
              <a:rPr lang="en-US" sz="28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MODELLING</a:t>
            </a:r>
          </a:p>
        </p:txBody>
      </p:sp>
      <p:pic>
        <p:nvPicPr>
          <p:cNvPr id="5122" name="Picture 2" descr="11 Singular value decomposition Vector Images | Depositphotos">
            <a:extLst>
              <a:ext uri="{FF2B5EF4-FFF2-40B4-BE49-F238E27FC236}">
                <a16:creationId xmlns:a16="http://schemas.microsoft.com/office/drawing/2014/main" id="{6EFEBC07-AA08-A547-F2D2-B050E0472E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6632" y="4730027"/>
            <a:ext cx="1696440" cy="1528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Non-Negative Matrix Factorization (NMF) | Multiplicative Update Rules By  Lee And Seung - YouTube">
            <a:extLst>
              <a:ext uri="{FF2B5EF4-FFF2-40B4-BE49-F238E27FC236}">
                <a16:creationId xmlns:a16="http://schemas.microsoft.com/office/drawing/2014/main" id="{BDA02B50-89E7-FAA5-2A24-6A9D269116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72" t="20872" r="29837" b="64271"/>
          <a:stretch/>
        </p:blipFill>
        <p:spPr bwMode="auto">
          <a:xfrm>
            <a:off x="8807190" y="4840852"/>
            <a:ext cx="2500509" cy="1306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856F7C9-3734-4BCD-DD84-C8F8FE040F4F}"/>
              </a:ext>
            </a:extLst>
          </p:cNvPr>
          <p:cNvSpPr/>
          <p:nvPr/>
        </p:nvSpPr>
        <p:spPr>
          <a:xfrm>
            <a:off x="9330022" y="3632820"/>
            <a:ext cx="2033556" cy="52322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lIns="91440" tIns="45720" rIns="91440" bIns="45720" anchor="ctr">
            <a:spAutoFit/>
          </a:bodyPr>
          <a:lstStyle/>
          <a:p>
            <a:pPr algn="ctr"/>
            <a:r>
              <a:rPr lang="en-US" sz="28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CLUSTERING</a:t>
            </a:r>
          </a:p>
        </p:txBody>
      </p:sp>
    </p:spTree>
    <p:extLst>
      <p:ext uri="{BB962C8B-B14F-4D97-AF65-F5344CB8AC3E}">
        <p14:creationId xmlns:p14="http://schemas.microsoft.com/office/powerpoint/2010/main" val="22757516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1BD79E-DB58-407F-87D6-B42E985F0E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8053" y="6473796"/>
            <a:ext cx="4114800" cy="365125"/>
          </a:xfrm>
        </p:spPr>
        <p:txBody>
          <a:bodyPr/>
          <a:lstStyle/>
          <a:p>
            <a:pPr algn="l"/>
            <a:r>
              <a:rPr lang="en-US"/>
              <a:t>ADVANCED BOOK RECOMMENDATION SYSTEM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2A7430A-D8E2-42E6-B0E8-394BE98F5AEE}"/>
              </a:ext>
            </a:extLst>
          </p:cNvPr>
          <p:cNvGrpSpPr/>
          <p:nvPr/>
        </p:nvGrpSpPr>
        <p:grpSpPr>
          <a:xfrm>
            <a:off x="175529" y="686308"/>
            <a:ext cx="11845895" cy="5815626"/>
            <a:chOff x="175529" y="468194"/>
            <a:chExt cx="11845895" cy="5815626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875D4D4E-1164-4C36-A979-52BE3853BA26}"/>
                </a:ext>
              </a:extLst>
            </p:cNvPr>
            <p:cNvCxnSpPr>
              <a:cxnSpLocks/>
            </p:cNvCxnSpPr>
            <p:nvPr/>
          </p:nvCxnSpPr>
          <p:spPr>
            <a:xfrm>
              <a:off x="175529" y="6283820"/>
              <a:ext cx="11828477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9068A5B3-63DA-4658-A3C2-AB3C5E713370}"/>
                </a:ext>
              </a:extLst>
            </p:cNvPr>
            <p:cNvCxnSpPr>
              <a:cxnSpLocks/>
            </p:cNvCxnSpPr>
            <p:nvPr/>
          </p:nvCxnSpPr>
          <p:spPr>
            <a:xfrm>
              <a:off x="192947" y="468194"/>
              <a:ext cx="11828477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" name="Title 1">
            <a:extLst>
              <a:ext uri="{FF2B5EF4-FFF2-40B4-BE49-F238E27FC236}">
                <a16:creationId xmlns:a16="http://schemas.microsoft.com/office/drawing/2014/main" id="{81AA59FD-25F1-4B46-82FA-D0959E0AF7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052" y="76969"/>
            <a:ext cx="8957447" cy="539847"/>
          </a:xfrm>
        </p:spPr>
        <p:txBody>
          <a:bodyPr>
            <a:noAutofit/>
          </a:bodyPr>
          <a:lstStyle/>
          <a:p>
            <a:r>
              <a:rPr lang="en-US" sz="4000" b="1" dirty="0"/>
              <a:t>MODELING RESULTS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8E8A81B-46D5-4424-81D5-443C1E59DF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1101"/>
            <a:ext cx="2743200" cy="365125"/>
          </a:xfrm>
        </p:spPr>
        <p:txBody>
          <a:bodyPr/>
          <a:lstStyle/>
          <a:p>
            <a:fld id="{A2335344-E137-4E37-AA49-325239A09CBE}" type="slidenum">
              <a:rPr lang="en-US" smtClean="0"/>
              <a:t>14</a:t>
            </a:fld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B120D77-85AF-0B55-BD6D-DC191D500B68}"/>
              </a:ext>
            </a:extLst>
          </p:cNvPr>
          <p:cNvSpPr txBox="1"/>
          <p:nvPr/>
        </p:nvSpPr>
        <p:spPr>
          <a:xfrm>
            <a:off x="401782" y="991111"/>
            <a:ext cx="11574746" cy="501675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RMSE</a:t>
            </a:r>
            <a:r>
              <a:rPr lang="en-US" sz="3200" dirty="0"/>
              <a:t> </a:t>
            </a:r>
            <a:r>
              <a:rPr lang="en-US" sz="3200" dirty="0">
                <a:sym typeface="Wingdings" pitchFamily="2" charset="2"/>
              </a:rPr>
              <a:t> measures accuracy of predicted ratings </a:t>
            </a:r>
            <a:endParaRPr lang="en-US" sz="3200" b="1" dirty="0"/>
          </a:p>
          <a:p>
            <a:pPr algn="ctr"/>
            <a:endParaRPr lang="en-US" sz="3200" dirty="0">
              <a:sym typeface="Wingdings" pitchFamily="2" charset="2"/>
            </a:endParaRPr>
          </a:p>
          <a:p>
            <a:pPr algn="ctr"/>
            <a:r>
              <a:rPr lang="en-US" sz="3200" b="1" dirty="0">
                <a:sym typeface="Wingdings" pitchFamily="2" charset="2"/>
              </a:rPr>
              <a:t>SVD</a:t>
            </a:r>
            <a:r>
              <a:rPr lang="en-US" sz="3200" dirty="0">
                <a:sym typeface="Wingdings" pitchFamily="2" charset="2"/>
              </a:rPr>
              <a:t> was the best performing algorithm for RMSE</a:t>
            </a:r>
            <a:endParaRPr lang="en-US" sz="3200" b="1" dirty="0">
              <a:sym typeface="Wingdings" pitchFamily="2" charset="2"/>
            </a:endParaRPr>
          </a:p>
          <a:p>
            <a:pPr algn="ctr"/>
            <a:endParaRPr lang="en-US" sz="3200" b="1" dirty="0">
              <a:sym typeface="Wingdings" pitchFamily="2" charset="2"/>
            </a:endParaRPr>
          </a:p>
          <a:p>
            <a:pPr algn="ctr"/>
            <a:r>
              <a:rPr lang="en-US" sz="3200" dirty="0">
                <a:sym typeface="Wingdings" pitchFamily="2" charset="2"/>
              </a:rPr>
              <a:t>SVD still can be </a:t>
            </a:r>
            <a:r>
              <a:rPr lang="en-US" sz="3200" b="1" dirty="0">
                <a:sym typeface="Wingdings" pitchFamily="2" charset="2"/>
              </a:rPr>
              <a:t>off by ~0.7 rating points </a:t>
            </a:r>
            <a:r>
              <a:rPr lang="en-US" sz="3200" dirty="0">
                <a:sym typeface="Wingdings" pitchFamily="2" charset="2"/>
              </a:rPr>
              <a:t>for predictions</a:t>
            </a:r>
            <a:endParaRPr lang="en-US" sz="3200" b="1" dirty="0">
              <a:sym typeface="Wingdings" pitchFamily="2" charset="2"/>
            </a:endParaRPr>
          </a:p>
          <a:p>
            <a:pPr algn="ctr"/>
            <a:endParaRPr lang="en-US" sz="3200" dirty="0">
              <a:sym typeface="Wingdings" pitchFamily="2" charset="2"/>
            </a:endParaRPr>
          </a:p>
          <a:p>
            <a:pPr algn="ctr"/>
            <a:r>
              <a:rPr lang="en-US" sz="3200" b="1" dirty="0">
                <a:highlight>
                  <a:srgbClr val="FFFF00"/>
                </a:highlight>
                <a:sym typeface="Wingdings" pitchFamily="2" charset="2"/>
              </a:rPr>
              <a:t>0.7 ratings points </a:t>
            </a:r>
            <a:r>
              <a:rPr lang="en-US" sz="3200" dirty="0">
                <a:highlight>
                  <a:srgbClr val="FFFF00"/>
                </a:highlight>
                <a:sym typeface="Wingdings" pitchFamily="2" charset="2"/>
              </a:rPr>
              <a:t>can push a below average book into average or above average category</a:t>
            </a:r>
          </a:p>
          <a:p>
            <a:pPr algn="ctr"/>
            <a:endParaRPr lang="en-US" sz="3200" dirty="0">
              <a:highlight>
                <a:srgbClr val="FFFF00"/>
              </a:highlight>
              <a:sym typeface="Wingdings" pitchFamily="2" charset="2"/>
            </a:endParaRPr>
          </a:p>
          <a:p>
            <a:pPr algn="ctr"/>
            <a:r>
              <a:rPr lang="en-US" sz="3200" b="1" dirty="0">
                <a:highlight>
                  <a:srgbClr val="FFFF00"/>
                </a:highlight>
                <a:sym typeface="Wingdings" pitchFamily="2" charset="2"/>
              </a:rPr>
              <a:t>Example: </a:t>
            </a:r>
            <a:r>
              <a:rPr lang="en-US" sz="3200" dirty="0">
                <a:sym typeface="Wingdings" pitchFamily="2" charset="2"/>
              </a:rPr>
              <a:t>Predicted Rating: 4.0  Actual Rating: 3.3 – 4.7</a:t>
            </a:r>
          </a:p>
        </p:txBody>
      </p:sp>
    </p:spTree>
    <p:extLst>
      <p:ext uri="{BB962C8B-B14F-4D97-AF65-F5344CB8AC3E}">
        <p14:creationId xmlns:p14="http://schemas.microsoft.com/office/powerpoint/2010/main" val="3047806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1BD79E-DB58-407F-87D6-B42E985F0E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8053" y="6473796"/>
            <a:ext cx="4114800" cy="365125"/>
          </a:xfrm>
        </p:spPr>
        <p:txBody>
          <a:bodyPr/>
          <a:lstStyle/>
          <a:p>
            <a:pPr algn="l"/>
            <a:r>
              <a:rPr lang="en-US"/>
              <a:t>ADVANCED BOOK RECOMMENDATION SYSTEM</a:t>
            </a:r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2A7430A-D8E2-42E6-B0E8-394BE98F5AEE}"/>
              </a:ext>
            </a:extLst>
          </p:cNvPr>
          <p:cNvGrpSpPr/>
          <p:nvPr/>
        </p:nvGrpSpPr>
        <p:grpSpPr>
          <a:xfrm>
            <a:off x="175529" y="686308"/>
            <a:ext cx="11845895" cy="5815626"/>
            <a:chOff x="175529" y="468194"/>
            <a:chExt cx="11845895" cy="5815626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875D4D4E-1164-4C36-A979-52BE3853BA26}"/>
                </a:ext>
              </a:extLst>
            </p:cNvPr>
            <p:cNvCxnSpPr>
              <a:cxnSpLocks/>
            </p:cNvCxnSpPr>
            <p:nvPr/>
          </p:nvCxnSpPr>
          <p:spPr>
            <a:xfrm>
              <a:off x="175529" y="6283820"/>
              <a:ext cx="11828477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9068A5B3-63DA-4658-A3C2-AB3C5E713370}"/>
                </a:ext>
              </a:extLst>
            </p:cNvPr>
            <p:cNvCxnSpPr>
              <a:cxnSpLocks/>
            </p:cNvCxnSpPr>
            <p:nvPr/>
          </p:nvCxnSpPr>
          <p:spPr>
            <a:xfrm>
              <a:off x="192947" y="468194"/>
              <a:ext cx="11828477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" name="Title 1">
            <a:extLst>
              <a:ext uri="{FF2B5EF4-FFF2-40B4-BE49-F238E27FC236}">
                <a16:creationId xmlns:a16="http://schemas.microsoft.com/office/drawing/2014/main" id="{81AA59FD-25F1-4B46-82FA-D0959E0AF7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052" y="76969"/>
            <a:ext cx="8957447" cy="539847"/>
          </a:xfrm>
        </p:spPr>
        <p:txBody>
          <a:bodyPr>
            <a:noAutofit/>
          </a:bodyPr>
          <a:lstStyle/>
          <a:p>
            <a:r>
              <a:rPr lang="en-US" sz="4000" b="1" dirty="0"/>
              <a:t>OVERVIEW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8E8A81B-46D5-4424-81D5-443C1E59DF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1101"/>
            <a:ext cx="2743200" cy="365125"/>
          </a:xfrm>
        </p:spPr>
        <p:txBody>
          <a:bodyPr/>
          <a:lstStyle/>
          <a:p>
            <a:fld id="{A2335344-E137-4E37-AA49-325239A09CBE}" type="slidenum">
              <a:rPr lang="en-US" smtClean="0"/>
              <a:t>15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C653A81-29C3-297E-B435-FF9A2B163879}"/>
              </a:ext>
            </a:extLst>
          </p:cNvPr>
          <p:cNvSpPr/>
          <p:nvPr/>
        </p:nvSpPr>
        <p:spPr>
          <a:xfrm>
            <a:off x="741427" y="3877896"/>
            <a:ext cx="3692030" cy="255454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>
                  <a:solidFill>
                    <a:sysClr val="windowText" lastClr="000000"/>
                  </a:solidFill>
                </a:ln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AVERAGE 4 BOOKS READ PER YEAR PER PERSON </a:t>
            </a:r>
          </a:p>
        </p:txBody>
      </p:sp>
      <p:pic>
        <p:nvPicPr>
          <p:cNvPr id="2050" name="Picture 2" descr="Single book Icons PNG - Free PNG and Icons Downloads">
            <a:extLst>
              <a:ext uri="{FF2B5EF4-FFF2-40B4-BE49-F238E27FC236}">
                <a16:creationId xmlns:a16="http://schemas.microsoft.com/office/drawing/2014/main" id="{3D1E93A4-2F43-ECCC-510F-1F2A8F1410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656" y="884378"/>
            <a:ext cx="2591817" cy="2591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Single book Icons PNG - Free PNG and Icons Downloads">
            <a:extLst>
              <a:ext uri="{FF2B5EF4-FFF2-40B4-BE49-F238E27FC236}">
                <a16:creationId xmlns:a16="http://schemas.microsoft.com/office/drawing/2014/main" id="{A364EDE8-5347-FA67-27A0-E3C67FBA5B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0866" y="874152"/>
            <a:ext cx="2591817" cy="2591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Single book Icons PNG - Free PNG and Icons Downloads">
            <a:extLst>
              <a:ext uri="{FF2B5EF4-FFF2-40B4-BE49-F238E27FC236}">
                <a16:creationId xmlns:a16="http://schemas.microsoft.com/office/drawing/2014/main" id="{16E8BD2E-2DED-B3BF-BCC8-693FAA2628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9319" y="874152"/>
            <a:ext cx="2591817" cy="2591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Single book Icons PNG - Free PNG and Icons Downloads">
            <a:extLst>
              <a:ext uri="{FF2B5EF4-FFF2-40B4-BE49-F238E27FC236}">
                <a16:creationId xmlns:a16="http://schemas.microsoft.com/office/drawing/2014/main" id="{297BC0A6-0E60-6BD4-9BA6-6E8CD96AF5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9527" y="874151"/>
            <a:ext cx="2591817" cy="2591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Three hundred and sixty five days a year icon Vector Image">
            <a:extLst>
              <a:ext uri="{FF2B5EF4-FFF2-40B4-BE49-F238E27FC236}">
                <a16:creationId xmlns:a16="http://schemas.microsoft.com/office/drawing/2014/main" id="{81E4CE83-78F0-A9EC-FC7E-95878F53AC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63" t="10008" r="13010" b="16363"/>
          <a:stretch/>
        </p:blipFill>
        <p:spPr bwMode="auto">
          <a:xfrm>
            <a:off x="5015344" y="4088228"/>
            <a:ext cx="2147455" cy="2306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Left Brace 13">
            <a:extLst>
              <a:ext uri="{FF2B5EF4-FFF2-40B4-BE49-F238E27FC236}">
                <a16:creationId xmlns:a16="http://schemas.microsoft.com/office/drawing/2014/main" id="{24555DEE-5EBF-B517-8EAC-5EBDD5FBAF22}"/>
              </a:ext>
            </a:extLst>
          </p:cNvPr>
          <p:cNvSpPr/>
          <p:nvPr/>
        </p:nvSpPr>
        <p:spPr>
          <a:xfrm rot="16200000">
            <a:off x="5925558" y="-1673793"/>
            <a:ext cx="528129" cy="10924104"/>
          </a:xfrm>
          <a:prstGeom prst="leftBrac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7968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1BD79E-DB58-407F-87D6-B42E985F0E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8053" y="6473796"/>
            <a:ext cx="4114800" cy="365125"/>
          </a:xfrm>
        </p:spPr>
        <p:txBody>
          <a:bodyPr/>
          <a:lstStyle/>
          <a:p>
            <a:pPr algn="l"/>
            <a:r>
              <a:rPr lang="en-US"/>
              <a:t>ADVANCED BOOK RECOMMENDATION SYSTEM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2A7430A-D8E2-42E6-B0E8-394BE98F5AEE}"/>
              </a:ext>
            </a:extLst>
          </p:cNvPr>
          <p:cNvGrpSpPr/>
          <p:nvPr/>
        </p:nvGrpSpPr>
        <p:grpSpPr>
          <a:xfrm>
            <a:off x="175529" y="686308"/>
            <a:ext cx="11845895" cy="5815626"/>
            <a:chOff x="175529" y="468194"/>
            <a:chExt cx="11845895" cy="5815626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875D4D4E-1164-4C36-A979-52BE3853BA26}"/>
                </a:ext>
              </a:extLst>
            </p:cNvPr>
            <p:cNvCxnSpPr>
              <a:cxnSpLocks/>
            </p:cNvCxnSpPr>
            <p:nvPr/>
          </p:nvCxnSpPr>
          <p:spPr>
            <a:xfrm>
              <a:off x="175529" y="6283820"/>
              <a:ext cx="11828477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9068A5B3-63DA-4658-A3C2-AB3C5E713370}"/>
                </a:ext>
              </a:extLst>
            </p:cNvPr>
            <p:cNvCxnSpPr>
              <a:cxnSpLocks/>
            </p:cNvCxnSpPr>
            <p:nvPr/>
          </p:nvCxnSpPr>
          <p:spPr>
            <a:xfrm>
              <a:off x="192947" y="468194"/>
              <a:ext cx="11828477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" name="Title 1">
            <a:extLst>
              <a:ext uri="{FF2B5EF4-FFF2-40B4-BE49-F238E27FC236}">
                <a16:creationId xmlns:a16="http://schemas.microsoft.com/office/drawing/2014/main" id="{81AA59FD-25F1-4B46-82FA-D0959E0AF7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052" y="76969"/>
            <a:ext cx="8957447" cy="539847"/>
          </a:xfrm>
        </p:spPr>
        <p:txBody>
          <a:bodyPr>
            <a:noAutofit/>
          </a:bodyPr>
          <a:lstStyle/>
          <a:p>
            <a:r>
              <a:rPr lang="en-US" sz="4000" b="1" dirty="0"/>
              <a:t>MODELING RESULTS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8E8A81B-46D5-4424-81D5-443C1E59DF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1101"/>
            <a:ext cx="2743200" cy="365125"/>
          </a:xfrm>
        </p:spPr>
        <p:txBody>
          <a:bodyPr/>
          <a:lstStyle/>
          <a:p>
            <a:fld id="{A2335344-E137-4E37-AA49-325239A09CBE}" type="slidenum">
              <a:rPr lang="en-US" smtClean="0"/>
              <a:t>16</a:t>
            </a:fld>
            <a:endParaRPr lang="en-US"/>
          </a:p>
        </p:txBody>
      </p:sp>
      <p:graphicFrame>
        <p:nvGraphicFramePr>
          <p:cNvPr id="10" name="Table 14">
            <a:extLst>
              <a:ext uri="{FF2B5EF4-FFF2-40B4-BE49-F238E27FC236}">
                <a16:creationId xmlns:a16="http://schemas.microsoft.com/office/drawing/2014/main" id="{68BAC96D-5686-168D-2A3C-2B74702B726A}"/>
              </a:ext>
            </a:extLst>
          </p:cNvPr>
          <p:cNvGraphicFramePr>
            <a:graphicFrameLocks noGrp="1"/>
          </p:cNvGraphicFramePr>
          <p:nvPr/>
        </p:nvGraphicFramePr>
        <p:xfrm>
          <a:off x="1854200" y="785357"/>
          <a:ext cx="8128000" cy="259588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2089033">
                  <a:extLst>
                    <a:ext uri="{9D8B030D-6E8A-4147-A177-3AD203B41FA5}">
                      <a16:colId xmlns:a16="http://schemas.microsoft.com/office/drawing/2014/main" val="858770017"/>
                    </a:ext>
                  </a:extLst>
                </a:gridCol>
                <a:gridCol w="1343891">
                  <a:extLst>
                    <a:ext uri="{9D8B030D-6E8A-4147-A177-3AD203B41FA5}">
                      <a16:colId xmlns:a16="http://schemas.microsoft.com/office/drawing/2014/main" val="3157055864"/>
                    </a:ext>
                  </a:extLst>
                </a:gridCol>
                <a:gridCol w="1551709">
                  <a:extLst>
                    <a:ext uri="{9D8B030D-6E8A-4147-A177-3AD203B41FA5}">
                      <a16:colId xmlns:a16="http://schemas.microsoft.com/office/drawing/2014/main" val="2022664339"/>
                    </a:ext>
                  </a:extLst>
                </a:gridCol>
                <a:gridCol w="1517767">
                  <a:extLst>
                    <a:ext uri="{9D8B030D-6E8A-4147-A177-3AD203B41FA5}">
                      <a16:colId xmlns:a16="http://schemas.microsoft.com/office/drawing/2014/main" val="2406607873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8079544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MODELS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RMSE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MAE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MSE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FCP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37151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SVD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1.37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1.10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1.88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0.54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699514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KNN BASELINE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1.40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1.13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1.96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0.55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36961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KNN WITH MEANS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1.50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1.16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2.26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067902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KNN WITH Z-SCORE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1.51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1.16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2.27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127476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NMF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1.58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1.26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2.50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0.57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798733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KNN BASIC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1.62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1.27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2.62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0.59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2746662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190870A5-953F-F57B-3FF0-8D5FC54275D7}"/>
              </a:ext>
            </a:extLst>
          </p:cNvPr>
          <p:cNvSpPr txBox="1"/>
          <p:nvPr/>
        </p:nvSpPr>
        <p:spPr>
          <a:xfrm>
            <a:off x="332509" y="3685309"/>
            <a:ext cx="5652655" cy="2308324"/>
          </a:xfrm>
          <a:prstGeom prst="rect">
            <a:avLst/>
          </a:prstGeom>
          <a:noFill/>
          <a:ln w="38100"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RMSE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 measures accuracy of predicted ratings </a:t>
            </a:r>
          </a:p>
          <a:p>
            <a:endParaRPr lang="en-US" dirty="0">
              <a:sym typeface="Wingdings" pitchFamily="2" charset="2"/>
            </a:endParaRPr>
          </a:p>
          <a:p>
            <a:r>
              <a:rPr lang="en-US" b="1" dirty="0">
                <a:sym typeface="Wingdings" pitchFamily="2" charset="2"/>
              </a:rPr>
              <a:t>MAE</a:t>
            </a:r>
            <a:r>
              <a:rPr lang="en-US" dirty="0">
                <a:sym typeface="Wingdings" pitchFamily="2" charset="2"/>
              </a:rPr>
              <a:t>  measures average magnitude of prediction errors</a:t>
            </a:r>
          </a:p>
          <a:p>
            <a:endParaRPr lang="en-US" dirty="0">
              <a:sym typeface="Wingdings" pitchFamily="2" charset="2"/>
            </a:endParaRPr>
          </a:p>
          <a:p>
            <a:r>
              <a:rPr lang="en-US" b="1" dirty="0">
                <a:sym typeface="Wingdings" pitchFamily="2" charset="2"/>
              </a:rPr>
              <a:t>MSE</a:t>
            </a:r>
            <a:r>
              <a:rPr lang="en-US" dirty="0">
                <a:sym typeface="Wingdings" pitchFamily="2" charset="2"/>
              </a:rPr>
              <a:t>  measures average squared difference b/w predicted and actual ratings</a:t>
            </a:r>
          </a:p>
          <a:p>
            <a:endParaRPr lang="en-US" dirty="0">
              <a:sym typeface="Wingdings" pitchFamily="2" charset="2"/>
            </a:endParaRPr>
          </a:p>
          <a:p>
            <a:r>
              <a:rPr lang="en-US" b="1" dirty="0">
                <a:sym typeface="Wingdings" pitchFamily="2" charset="2"/>
              </a:rPr>
              <a:t>FCP</a:t>
            </a:r>
            <a:r>
              <a:rPr lang="en-US" dirty="0">
                <a:sym typeface="Wingdings" pitchFamily="2" charset="2"/>
              </a:rPr>
              <a:t>  measures the system’s ranking accuracy 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B120D77-85AF-0B55-BD6D-DC191D500B68}"/>
              </a:ext>
            </a:extLst>
          </p:cNvPr>
          <p:cNvSpPr txBox="1"/>
          <p:nvPr/>
        </p:nvSpPr>
        <p:spPr>
          <a:xfrm>
            <a:off x="6234548" y="3685309"/>
            <a:ext cx="5652655" cy="23083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RMSE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 used for selecting the final model</a:t>
            </a:r>
          </a:p>
          <a:p>
            <a:endParaRPr lang="en-US" dirty="0">
              <a:sym typeface="Wingdings" pitchFamily="2" charset="2"/>
            </a:endParaRPr>
          </a:p>
          <a:p>
            <a:r>
              <a:rPr lang="en-US" b="1" dirty="0">
                <a:sym typeface="Wingdings" pitchFamily="2" charset="2"/>
              </a:rPr>
              <a:t>Ratings accuracy </a:t>
            </a:r>
            <a:r>
              <a:rPr lang="en-US" dirty="0">
                <a:sym typeface="Wingdings" pitchFamily="2" charset="2"/>
              </a:rPr>
              <a:t>important for predicting unknow ratings</a:t>
            </a:r>
          </a:p>
          <a:p>
            <a:endParaRPr lang="en-US" dirty="0">
              <a:sym typeface="Wingdings" pitchFamily="2" charset="2"/>
            </a:endParaRPr>
          </a:p>
          <a:p>
            <a:r>
              <a:rPr lang="en-US" b="1" dirty="0">
                <a:sym typeface="Wingdings" pitchFamily="2" charset="2"/>
              </a:rPr>
              <a:t>SVD</a:t>
            </a:r>
            <a:r>
              <a:rPr lang="en-US" dirty="0">
                <a:sym typeface="Wingdings" pitchFamily="2" charset="2"/>
              </a:rPr>
              <a:t> was the best performing algorithm for RMSE, MAE and MSE</a:t>
            </a:r>
          </a:p>
          <a:p>
            <a:endParaRPr lang="en-US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SVD used in conjunction with </a:t>
            </a:r>
            <a:r>
              <a:rPr lang="en-US" b="1" dirty="0">
                <a:sym typeface="Wingdings" pitchFamily="2" charset="2"/>
              </a:rPr>
              <a:t>collaborative filtering</a:t>
            </a:r>
          </a:p>
        </p:txBody>
      </p:sp>
    </p:spTree>
    <p:extLst>
      <p:ext uri="{BB962C8B-B14F-4D97-AF65-F5344CB8AC3E}">
        <p14:creationId xmlns:p14="http://schemas.microsoft.com/office/powerpoint/2010/main" val="12967950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1BD79E-DB58-407F-87D6-B42E985F0E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8053" y="6473796"/>
            <a:ext cx="4114800" cy="365125"/>
          </a:xfrm>
        </p:spPr>
        <p:txBody>
          <a:bodyPr/>
          <a:lstStyle/>
          <a:p>
            <a:pPr algn="l"/>
            <a:r>
              <a:rPr lang="en-US"/>
              <a:t>ADVANCED BOOK RECOMMENDATION SYSTEM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2A7430A-D8E2-42E6-B0E8-394BE98F5AEE}"/>
              </a:ext>
            </a:extLst>
          </p:cNvPr>
          <p:cNvGrpSpPr/>
          <p:nvPr/>
        </p:nvGrpSpPr>
        <p:grpSpPr>
          <a:xfrm>
            <a:off x="175529" y="686308"/>
            <a:ext cx="11845895" cy="5815626"/>
            <a:chOff x="175529" y="468194"/>
            <a:chExt cx="11845895" cy="5815626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875D4D4E-1164-4C36-A979-52BE3853BA26}"/>
                </a:ext>
              </a:extLst>
            </p:cNvPr>
            <p:cNvCxnSpPr>
              <a:cxnSpLocks/>
            </p:cNvCxnSpPr>
            <p:nvPr/>
          </p:nvCxnSpPr>
          <p:spPr>
            <a:xfrm>
              <a:off x="175529" y="6283820"/>
              <a:ext cx="11828477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9068A5B3-63DA-4658-A3C2-AB3C5E713370}"/>
                </a:ext>
              </a:extLst>
            </p:cNvPr>
            <p:cNvCxnSpPr>
              <a:cxnSpLocks/>
            </p:cNvCxnSpPr>
            <p:nvPr/>
          </p:nvCxnSpPr>
          <p:spPr>
            <a:xfrm>
              <a:off x="192947" y="468194"/>
              <a:ext cx="11828477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" name="Title 1">
            <a:extLst>
              <a:ext uri="{FF2B5EF4-FFF2-40B4-BE49-F238E27FC236}">
                <a16:creationId xmlns:a16="http://schemas.microsoft.com/office/drawing/2014/main" id="{81AA59FD-25F1-4B46-82FA-D0959E0AF7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052" y="76969"/>
            <a:ext cx="8957447" cy="539847"/>
          </a:xfrm>
        </p:spPr>
        <p:txBody>
          <a:bodyPr>
            <a:noAutofit/>
          </a:bodyPr>
          <a:lstStyle/>
          <a:p>
            <a:r>
              <a:rPr lang="en-US" sz="4000" b="1" dirty="0"/>
              <a:t>MODELING RESULTS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8E8A81B-46D5-4424-81D5-443C1E59DF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1101"/>
            <a:ext cx="2743200" cy="365125"/>
          </a:xfrm>
        </p:spPr>
        <p:txBody>
          <a:bodyPr/>
          <a:lstStyle/>
          <a:p>
            <a:fld id="{A2335344-E137-4E37-AA49-325239A09CBE}" type="slidenum">
              <a:rPr lang="en-US" smtClean="0"/>
              <a:t>17</a:t>
            </a:fld>
            <a:endParaRPr lang="en-US"/>
          </a:p>
        </p:txBody>
      </p:sp>
      <p:graphicFrame>
        <p:nvGraphicFramePr>
          <p:cNvPr id="10" name="Table 14">
            <a:extLst>
              <a:ext uri="{FF2B5EF4-FFF2-40B4-BE49-F238E27FC236}">
                <a16:creationId xmlns:a16="http://schemas.microsoft.com/office/drawing/2014/main" id="{68BAC96D-5686-168D-2A3C-2B74702B72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0174156"/>
              </p:ext>
            </p:extLst>
          </p:nvPr>
        </p:nvGraphicFramePr>
        <p:xfrm>
          <a:off x="6899564" y="801078"/>
          <a:ext cx="4164905" cy="4247313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2534464">
                  <a:extLst>
                    <a:ext uri="{9D8B030D-6E8A-4147-A177-3AD203B41FA5}">
                      <a16:colId xmlns:a16="http://schemas.microsoft.com/office/drawing/2014/main" val="858770017"/>
                    </a:ext>
                  </a:extLst>
                </a:gridCol>
                <a:gridCol w="1630441">
                  <a:extLst>
                    <a:ext uri="{9D8B030D-6E8A-4147-A177-3AD203B41FA5}">
                      <a16:colId xmlns:a16="http://schemas.microsoft.com/office/drawing/2014/main" val="3157055864"/>
                    </a:ext>
                  </a:extLst>
                </a:gridCol>
              </a:tblGrid>
              <a:tr h="606759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MODELS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RMSE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3715153"/>
                  </a:ext>
                </a:extLst>
              </a:tr>
              <a:tr h="606759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SVD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0.72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69951457"/>
                  </a:ext>
                </a:extLst>
              </a:tr>
              <a:tr h="606759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KNN BASELINE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3696173"/>
                  </a:ext>
                </a:extLst>
              </a:tr>
              <a:tr h="606759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KNN WITH MEANS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06790230"/>
                  </a:ext>
                </a:extLst>
              </a:tr>
              <a:tr h="606759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KNN WITH Z-SCORE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12747610"/>
                  </a:ext>
                </a:extLst>
              </a:tr>
              <a:tr h="606759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NMF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79873384"/>
                  </a:ext>
                </a:extLst>
              </a:tr>
              <a:tr h="606759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KNN BASIC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2746662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2B120D77-85AF-0B55-BD6D-DC191D500B68}"/>
              </a:ext>
            </a:extLst>
          </p:cNvPr>
          <p:cNvSpPr txBox="1"/>
          <p:nvPr/>
        </p:nvSpPr>
        <p:spPr>
          <a:xfrm>
            <a:off x="437112" y="807278"/>
            <a:ext cx="5652655" cy="424731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RMSE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 measures accuracy of predicted ratings </a:t>
            </a:r>
            <a:endParaRPr lang="en-US" b="1" dirty="0"/>
          </a:p>
          <a:p>
            <a:endParaRPr lang="en-US" b="1" dirty="0"/>
          </a:p>
          <a:p>
            <a:r>
              <a:rPr lang="en-US" b="1" dirty="0"/>
              <a:t>RMSE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 used for selecting the final model</a:t>
            </a:r>
          </a:p>
          <a:p>
            <a:endParaRPr lang="en-US" dirty="0">
              <a:sym typeface="Wingdings" pitchFamily="2" charset="2"/>
            </a:endParaRPr>
          </a:p>
          <a:p>
            <a:r>
              <a:rPr lang="en-US" b="1" dirty="0">
                <a:sym typeface="Wingdings" pitchFamily="2" charset="2"/>
              </a:rPr>
              <a:t>Ratings accuracy </a:t>
            </a:r>
            <a:r>
              <a:rPr lang="en-US" dirty="0">
                <a:sym typeface="Wingdings" pitchFamily="2" charset="2"/>
              </a:rPr>
              <a:t>important for predicting unknow ratings</a:t>
            </a:r>
          </a:p>
          <a:p>
            <a:endParaRPr lang="en-US" dirty="0">
              <a:sym typeface="Wingdings" pitchFamily="2" charset="2"/>
            </a:endParaRPr>
          </a:p>
          <a:p>
            <a:r>
              <a:rPr lang="en-US" b="1" dirty="0">
                <a:sym typeface="Wingdings" pitchFamily="2" charset="2"/>
              </a:rPr>
              <a:t>SVD</a:t>
            </a:r>
            <a:r>
              <a:rPr lang="en-US" dirty="0">
                <a:sym typeface="Wingdings" pitchFamily="2" charset="2"/>
              </a:rPr>
              <a:t> was the best performing algorithm for RMSE, MAE and MSE</a:t>
            </a:r>
          </a:p>
          <a:p>
            <a:endParaRPr lang="en-US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SVD used in conjunction with </a:t>
            </a:r>
            <a:r>
              <a:rPr lang="en-US" b="1" dirty="0">
                <a:sym typeface="Wingdings" pitchFamily="2" charset="2"/>
              </a:rPr>
              <a:t>hybrid collaborative filtering</a:t>
            </a:r>
          </a:p>
          <a:p>
            <a:endParaRPr lang="en-US" b="1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SVD still can be </a:t>
            </a:r>
            <a:r>
              <a:rPr lang="en-US" b="1" dirty="0">
                <a:sym typeface="Wingdings" pitchFamily="2" charset="2"/>
              </a:rPr>
              <a:t>off by ~0.7 rating points </a:t>
            </a:r>
            <a:r>
              <a:rPr lang="en-US" dirty="0">
                <a:sym typeface="Wingdings" pitchFamily="2" charset="2"/>
              </a:rPr>
              <a:t>for predictions</a:t>
            </a:r>
            <a:endParaRPr lang="en-US" b="1" dirty="0">
              <a:sym typeface="Wingdings" pitchFamily="2" charset="2"/>
            </a:endParaRPr>
          </a:p>
          <a:p>
            <a:endParaRPr lang="en-US" dirty="0">
              <a:sym typeface="Wingdings" pitchFamily="2" charset="2"/>
            </a:endParaRPr>
          </a:p>
          <a:p>
            <a:r>
              <a:rPr lang="en-US" b="1" dirty="0">
                <a:highlight>
                  <a:srgbClr val="FFFF00"/>
                </a:highlight>
                <a:sym typeface="Wingdings" pitchFamily="2" charset="2"/>
              </a:rPr>
              <a:t>0.7 ratings points </a:t>
            </a:r>
            <a:r>
              <a:rPr lang="en-US" dirty="0">
                <a:highlight>
                  <a:srgbClr val="FFFF00"/>
                </a:highlight>
                <a:sym typeface="Wingdings" pitchFamily="2" charset="2"/>
              </a:rPr>
              <a:t>can push a below average book into average or above average category</a:t>
            </a:r>
          </a:p>
        </p:txBody>
      </p:sp>
    </p:spTree>
    <p:extLst>
      <p:ext uri="{BB962C8B-B14F-4D97-AF65-F5344CB8AC3E}">
        <p14:creationId xmlns:p14="http://schemas.microsoft.com/office/powerpoint/2010/main" val="29293334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1BD79E-DB58-407F-87D6-B42E985F0E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8053" y="6473796"/>
            <a:ext cx="4114800" cy="365125"/>
          </a:xfrm>
        </p:spPr>
        <p:txBody>
          <a:bodyPr/>
          <a:lstStyle/>
          <a:p>
            <a:pPr algn="l"/>
            <a:r>
              <a:rPr lang="en-US"/>
              <a:t>ADVANCED BOOK RECOMMENDATION SYSTEM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2A7430A-D8E2-42E6-B0E8-394BE98F5AEE}"/>
              </a:ext>
            </a:extLst>
          </p:cNvPr>
          <p:cNvGrpSpPr/>
          <p:nvPr/>
        </p:nvGrpSpPr>
        <p:grpSpPr>
          <a:xfrm>
            <a:off x="175529" y="686308"/>
            <a:ext cx="11845895" cy="5815626"/>
            <a:chOff x="175529" y="468194"/>
            <a:chExt cx="11845895" cy="5815626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875D4D4E-1164-4C36-A979-52BE3853BA26}"/>
                </a:ext>
              </a:extLst>
            </p:cNvPr>
            <p:cNvCxnSpPr>
              <a:cxnSpLocks/>
            </p:cNvCxnSpPr>
            <p:nvPr/>
          </p:nvCxnSpPr>
          <p:spPr>
            <a:xfrm>
              <a:off x="175529" y="6283820"/>
              <a:ext cx="11828477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9068A5B3-63DA-4658-A3C2-AB3C5E713370}"/>
                </a:ext>
              </a:extLst>
            </p:cNvPr>
            <p:cNvCxnSpPr>
              <a:cxnSpLocks/>
            </p:cNvCxnSpPr>
            <p:nvPr/>
          </p:nvCxnSpPr>
          <p:spPr>
            <a:xfrm>
              <a:off x="192947" y="468194"/>
              <a:ext cx="11828477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" name="Title 1">
            <a:extLst>
              <a:ext uri="{FF2B5EF4-FFF2-40B4-BE49-F238E27FC236}">
                <a16:creationId xmlns:a16="http://schemas.microsoft.com/office/drawing/2014/main" id="{81AA59FD-25F1-4B46-82FA-D0959E0AF7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052" y="76969"/>
            <a:ext cx="8957447" cy="539847"/>
          </a:xfrm>
        </p:spPr>
        <p:txBody>
          <a:bodyPr>
            <a:normAutofit/>
          </a:bodyPr>
          <a:lstStyle/>
          <a:p>
            <a:r>
              <a:rPr lang="en-US" sz="3200" b="1" dirty="0"/>
              <a:t>NEXT STEPS &amp; IMPROVEMENTS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8E8A81B-46D5-4424-81D5-443C1E59DF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1101"/>
            <a:ext cx="2743200" cy="365125"/>
          </a:xfrm>
        </p:spPr>
        <p:txBody>
          <a:bodyPr/>
          <a:lstStyle/>
          <a:p>
            <a:fld id="{A2335344-E137-4E37-AA49-325239A09CBE}" type="slidenum">
              <a:rPr lang="en-US" smtClean="0"/>
              <a:t>18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612520D-DB9A-3E92-959F-F491541972C9}"/>
              </a:ext>
            </a:extLst>
          </p:cNvPr>
          <p:cNvSpPr/>
          <p:nvPr/>
        </p:nvSpPr>
        <p:spPr>
          <a:xfrm>
            <a:off x="616017" y="902407"/>
            <a:ext cx="10972799" cy="53998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lvl="0" indent="239395">
              <a:lnSpc>
                <a:spcPct val="200000"/>
              </a:lnSpc>
              <a:buChar char="•"/>
            </a:pPr>
            <a:r>
              <a:rPr lang="en-US" sz="2800" b="1" dirty="0">
                <a:highlight>
                  <a:srgbClr val="FFFF00"/>
                </a:highlight>
                <a:cs typeface="Calibri"/>
              </a:rPr>
              <a:t>Higher Granularity</a:t>
            </a:r>
            <a:r>
              <a:rPr lang="en-US" sz="2800" b="1" dirty="0">
                <a:cs typeface="Calibri"/>
              </a:rPr>
              <a:t> </a:t>
            </a:r>
            <a:r>
              <a:rPr lang="en-US" sz="2800" dirty="0">
                <a:cs typeface="Calibri"/>
              </a:rPr>
              <a:t>and more features for user and product personas</a:t>
            </a:r>
          </a:p>
          <a:p>
            <a:pPr lvl="0" indent="239395">
              <a:lnSpc>
                <a:spcPct val="200000"/>
              </a:lnSpc>
              <a:buChar char="•"/>
            </a:pPr>
            <a:r>
              <a:rPr lang="en-US" sz="2800" dirty="0">
                <a:cs typeface="Calibri"/>
              </a:rPr>
              <a:t>Further modelling to bring </a:t>
            </a:r>
            <a:r>
              <a:rPr lang="en-US" sz="2800" b="1" dirty="0">
                <a:highlight>
                  <a:srgbClr val="FFFF00"/>
                </a:highlight>
                <a:cs typeface="Calibri"/>
              </a:rPr>
              <a:t>accuracy close to 0.25</a:t>
            </a:r>
            <a:r>
              <a:rPr lang="en-US" sz="2800" b="1" dirty="0">
                <a:cs typeface="Calibri"/>
              </a:rPr>
              <a:t> </a:t>
            </a:r>
            <a:r>
              <a:rPr lang="en-US" sz="2800" dirty="0">
                <a:cs typeface="Calibri"/>
              </a:rPr>
              <a:t>rating points</a:t>
            </a:r>
          </a:p>
          <a:p>
            <a:pPr lvl="0" indent="239395">
              <a:lnSpc>
                <a:spcPct val="200000"/>
              </a:lnSpc>
              <a:buChar char="•"/>
            </a:pPr>
            <a:r>
              <a:rPr lang="en-US" sz="2800" dirty="0">
                <a:cs typeface="Calibri"/>
              </a:rPr>
              <a:t>Improve Sampling Methods to </a:t>
            </a:r>
            <a:r>
              <a:rPr lang="en-US" sz="2800" b="1" dirty="0">
                <a:highlight>
                  <a:srgbClr val="FFFF00"/>
                </a:highlight>
                <a:cs typeface="Calibri"/>
              </a:rPr>
              <a:t>increase amount and diversity of data</a:t>
            </a:r>
          </a:p>
          <a:p>
            <a:pPr lvl="0" indent="239395">
              <a:lnSpc>
                <a:spcPct val="200000"/>
              </a:lnSpc>
              <a:buChar char="•"/>
            </a:pPr>
            <a:r>
              <a:rPr lang="en-US" sz="2800" dirty="0">
                <a:cs typeface="Calibri"/>
              </a:rPr>
              <a:t>Incorporate </a:t>
            </a:r>
            <a:r>
              <a:rPr lang="en-US" sz="2800" b="1" dirty="0">
                <a:highlight>
                  <a:srgbClr val="FFFF00"/>
                </a:highlight>
                <a:cs typeface="Calibri"/>
              </a:rPr>
              <a:t>Pipelines and User-Feedback loop Updates</a:t>
            </a:r>
          </a:p>
          <a:p>
            <a:pPr lvl="0" indent="239395">
              <a:lnSpc>
                <a:spcPct val="200000"/>
              </a:lnSpc>
              <a:buChar char="•"/>
            </a:pPr>
            <a:r>
              <a:rPr lang="en-US" sz="2800" dirty="0">
                <a:cs typeface="Calibri"/>
              </a:rPr>
              <a:t>Incorporate information on whether user has </a:t>
            </a:r>
            <a:r>
              <a:rPr lang="en-US" sz="2800" b="1" dirty="0">
                <a:highlight>
                  <a:srgbClr val="FFFF00"/>
                </a:highlight>
                <a:cs typeface="Calibri"/>
              </a:rPr>
              <a:t>owned a book previously</a:t>
            </a:r>
          </a:p>
          <a:p>
            <a:pPr lvl="0" indent="239395">
              <a:lnSpc>
                <a:spcPct val="200000"/>
              </a:lnSpc>
              <a:buChar char="•"/>
            </a:pPr>
            <a:r>
              <a:rPr lang="en-US" sz="2800" dirty="0">
                <a:cs typeface="Calibri"/>
              </a:rPr>
              <a:t>Incorporate information on </a:t>
            </a:r>
            <a:r>
              <a:rPr lang="en-US" sz="2800" b="1" dirty="0">
                <a:highlight>
                  <a:srgbClr val="FFFF00"/>
                </a:highlight>
                <a:cs typeface="Calibri"/>
              </a:rPr>
              <a:t>book-based movies / tv shows</a:t>
            </a:r>
          </a:p>
        </p:txBody>
      </p:sp>
    </p:spTree>
    <p:extLst>
      <p:ext uri="{BB962C8B-B14F-4D97-AF65-F5344CB8AC3E}">
        <p14:creationId xmlns:p14="http://schemas.microsoft.com/office/powerpoint/2010/main" val="28504738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1BD79E-DB58-407F-87D6-B42E985F0E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8053" y="6473796"/>
            <a:ext cx="4114800" cy="365125"/>
          </a:xfrm>
        </p:spPr>
        <p:txBody>
          <a:bodyPr/>
          <a:lstStyle/>
          <a:p>
            <a:pPr algn="l"/>
            <a:r>
              <a:rPr lang="en-US"/>
              <a:t>ADVANCED BOOK RECOMMENDATION SYSTEM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2A7430A-D8E2-42E6-B0E8-394BE98F5AEE}"/>
              </a:ext>
            </a:extLst>
          </p:cNvPr>
          <p:cNvGrpSpPr/>
          <p:nvPr/>
        </p:nvGrpSpPr>
        <p:grpSpPr>
          <a:xfrm>
            <a:off x="175529" y="686308"/>
            <a:ext cx="11845895" cy="5815626"/>
            <a:chOff x="175529" y="468194"/>
            <a:chExt cx="11845895" cy="5815626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875D4D4E-1164-4C36-A979-52BE3853BA26}"/>
                </a:ext>
              </a:extLst>
            </p:cNvPr>
            <p:cNvCxnSpPr>
              <a:cxnSpLocks/>
            </p:cNvCxnSpPr>
            <p:nvPr/>
          </p:nvCxnSpPr>
          <p:spPr>
            <a:xfrm>
              <a:off x="175529" y="6283820"/>
              <a:ext cx="11828477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9068A5B3-63DA-4658-A3C2-AB3C5E713370}"/>
                </a:ext>
              </a:extLst>
            </p:cNvPr>
            <p:cNvCxnSpPr>
              <a:cxnSpLocks/>
            </p:cNvCxnSpPr>
            <p:nvPr/>
          </p:nvCxnSpPr>
          <p:spPr>
            <a:xfrm>
              <a:off x="192947" y="468194"/>
              <a:ext cx="11828477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" name="Title 1">
            <a:extLst>
              <a:ext uri="{FF2B5EF4-FFF2-40B4-BE49-F238E27FC236}">
                <a16:creationId xmlns:a16="http://schemas.microsoft.com/office/drawing/2014/main" id="{81AA59FD-25F1-4B46-82FA-D0959E0AF7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052" y="76969"/>
            <a:ext cx="8957447" cy="539847"/>
          </a:xfrm>
        </p:spPr>
        <p:txBody>
          <a:bodyPr>
            <a:noAutofit/>
          </a:bodyPr>
          <a:lstStyle/>
          <a:p>
            <a:r>
              <a:rPr lang="en-US" sz="4000" b="1" dirty="0"/>
              <a:t>OVERVIEW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8E8A81B-46D5-4424-81D5-443C1E59DF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1101"/>
            <a:ext cx="2743200" cy="365125"/>
          </a:xfrm>
        </p:spPr>
        <p:txBody>
          <a:bodyPr/>
          <a:lstStyle/>
          <a:p>
            <a:fld id="{A2335344-E137-4E37-AA49-325239A09CBE}" type="slidenum">
              <a:rPr lang="en-US" smtClean="0"/>
              <a:t>2</a:t>
            </a:fld>
            <a:endParaRPr lang="en-US"/>
          </a:p>
        </p:txBody>
      </p:sp>
      <p:pic>
        <p:nvPicPr>
          <p:cNvPr id="4102" name="Picture 6" descr="Increase icons for free download | Freepik">
            <a:extLst>
              <a:ext uri="{FF2B5EF4-FFF2-40B4-BE49-F238E27FC236}">
                <a16:creationId xmlns:a16="http://schemas.microsoft.com/office/drawing/2014/main" id="{68F75B0C-0ED9-51D3-DC26-52D0E18885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165" y="2257106"/>
            <a:ext cx="1814946" cy="1787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Reading book - Free people icons">
            <a:extLst>
              <a:ext uri="{FF2B5EF4-FFF2-40B4-BE49-F238E27FC236}">
                <a16:creationId xmlns:a16="http://schemas.microsoft.com/office/drawing/2014/main" id="{C5F9B46E-B053-C709-844D-8427162FAF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842" b="17895"/>
          <a:stretch/>
        </p:blipFill>
        <p:spPr bwMode="auto">
          <a:xfrm>
            <a:off x="4887120" y="2537963"/>
            <a:ext cx="2440130" cy="1519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Magnifying Glass Icon Stock Illustration - Download Image Now - Magnifying  Glass, Icon, Searching - iStock">
            <a:extLst>
              <a:ext uri="{FF2B5EF4-FFF2-40B4-BE49-F238E27FC236}">
                <a16:creationId xmlns:a16="http://schemas.microsoft.com/office/drawing/2014/main" id="{206C1641-D234-937D-8366-40E70FCCA1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66" t="16673" r="15931" b="18384"/>
          <a:stretch/>
        </p:blipFill>
        <p:spPr bwMode="auto">
          <a:xfrm>
            <a:off x="9786259" y="2450224"/>
            <a:ext cx="1647358" cy="1613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B51750A9-1EB4-3473-8D60-1D8591BF79B0}"/>
              </a:ext>
            </a:extLst>
          </p:cNvPr>
          <p:cNvSpPr txBox="1"/>
          <p:nvPr/>
        </p:nvSpPr>
        <p:spPr>
          <a:xfrm>
            <a:off x="192947" y="4055176"/>
            <a:ext cx="3103418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INCREASE THE NUMBER OF BOOKS READ BY PEOPLE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41B9CB0-8643-A1DC-BA62-0E08FAD25231}"/>
              </a:ext>
            </a:extLst>
          </p:cNvPr>
          <p:cNvSpPr txBox="1"/>
          <p:nvPr/>
        </p:nvSpPr>
        <p:spPr>
          <a:xfrm>
            <a:off x="4644193" y="4015625"/>
            <a:ext cx="3103418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MAKE IT SIMPLE AND EASY TO FIND NEW GOOD BOOKS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9CC6FEF-E525-2C3E-13C1-5D18F05C301F}"/>
              </a:ext>
            </a:extLst>
          </p:cNvPr>
          <p:cNvSpPr txBox="1"/>
          <p:nvPr/>
        </p:nvSpPr>
        <p:spPr>
          <a:xfrm>
            <a:off x="9058229" y="4044343"/>
            <a:ext cx="3103418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MAKE IT SIMPLE AND EASY TO EXPLORE NEW GENRES</a:t>
            </a:r>
          </a:p>
        </p:txBody>
      </p:sp>
    </p:spTree>
    <p:extLst>
      <p:ext uri="{BB962C8B-B14F-4D97-AF65-F5344CB8AC3E}">
        <p14:creationId xmlns:p14="http://schemas.microsoft.com/office/powerpoint/2010/main" val="13987971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8875251-EAC9-87A1-AA76-5CC43A79AC95}"/>
              </a:ext>
            </a:extLst>
          </p:cNvPr>
          <p:cNvCxnSpPr>
            <a:endCxn id="10" idx="3"/>
          </p:cNvCxnSpPr>
          <p:nvPr/>
        </p:nvCxnSpPr>
        <p:spPr>
          <a:xfrm>
            <a:off x="5269393" y="4197927"/>
            <a:ext cx="5638656" cy="6001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41DED4D-DA98-B5A1-8552-9A50E191A010}"/>
              </a:ext>
            </a:extLst>
          </p:cNvPr>
          <p:cNvCxnSpPr/>
          <p:nvPr/>
        </p:nvCxnSpPr>
        <p:spPr>
          <a:xfrm>
            <a:off x="5276320" y="4912807"/>
            <a:ext cx="5638656" cy="6001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B7505A3-7E6D-603C-9A42-A36349653804}"/>
              </a:ext>
            </a:extLst>
          </p:cNvPr>
          <p:cNvCxnSpPr/>
          <p:nvPr/>
        </p:nvCxnSpPr>
        <p:spPr>
          <a:xfrm>
            <a:off x="5276320" y="5635542"/>
            <a:ext cx="5638656" cy="6001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110" name="Picture 14" descr="top 5 text Button. top 5 Sign Icon Label Sticker Web Buttons 15374469  Vector Art at Vecteezy">
            <a:extLst>
              <a:ext uri="{FF2B5EF4-FFF2-40B4-BE49-F238E27FC236}">
                <a16:creationId xmlns:a16="http://schemas.microsoft.com/office/drawing/2014/main" id="{D1EA0CDA-2074-577D-CF15-A01341EA28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43" t="17576" r="28451" b="21656"/>
          <a:stretch/>
        </p:blipFill>
        <p:spPr bwMode="auto">
          <a:xfrm>
            <a:off x="6357548" y="1005278"/>
            <a:ext cx="2440130" cy="2076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1BD79E-DB58-407F-87D6-B42E985F0E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8053" y="6473796"/>
            <a:ext cx="4114800" cy="365125"/>
          </a:xfrm>
        </p:spPr>
        <p:txBody>
          <a:bodyPr/>
          <a:lstStyle/>
          <a:p>
            <a:pPr algn="l"/>
            <a:r>
              <a:rPr lang="en-US"/>
              <a:t>ADVANCED BOOK RECOMMENDATION SYSTEM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2A7430A-D8E2-42E6-B0E8-394BE98F5AEE}"/>
              </a:ext>
            </a:extLst>
          </p:cNvPr>
          <p:cNvGrpSpPr/>
          <p:nvPr/>
        </p:nvGrpSpPr>
        <p:grpSpPr>
          <a:xfrm>
            <a:off x="175529" y="686308"/>
            <a:ext cx="11845895" cy="5815626"/>
            <a:chOff x="175529" y="468194"/>
            <a:chExt cx="11845895" cy="5815626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875D4D4E-1164-4C36-A979-52BE3853BA26}"/>
                </a:ext>
              </a:extLst>
            </p:cNvPr>
            <p:cNvCxnSpPr>
              <a:cxnSpLocks/>
            </p:cNvCxnSpPr>
            <p:nvPr/>
          </p:nvCxnSpPr>
          <p:spPr>
            <a:xfrm>
              <a:off x="175529" y="6283820"/>
              <a:ext cx="11828477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9068A5B3-63DA-4658-A3C2-AB3C5E713370}"/>
                </a:ext>
              </a:extLst>
            </p:cNvPr>
            <p:cNvCxnSpPr>
              <a:cxnSpLocks/>
            </p:cNvCxnSpPr>
            <p:nvPr/>
          </p:nvCxnSpPr>
          <p:spPr>
            <a:xfrm>
              <a:off x="192947" y="468194"/>
              <a:ext cx="11828477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" name="Title 1">
            <a:extLst>
              <a:ext uri="{FF2B5EF4-FFF2-40B4-BE49-F238E27FC236}">
                <a16:creationId xmlns:a16="http://schemas.microsoft.com/office/drawing/2014/main" id="{81AA59FD-25F1-4B46-82FA-D0959E0AF7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052" y="76969"/>
            <a:ext cx="8957447" cy="539847"/>
          </a:xfrm>
        </p:spPr>
        <p:txBody>
          <a:bodyPr>
            <a:noAutofit/>
          </a:bodyPr>
          <a:lstStyle/>
          <a:p>
            <a:r>
              <a:rPr lang="en-US" sz="4000" b="1" dirty="0"/>
              <a:t>SOLUTION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8E8A81B-46D5-4424-81D5-443C1E59DF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1101"/>
            <a:ext cx="2743200" cy="365125"/>
          </a:xfrm>
        </p:spPr>
        <p:txBody>
          <a:bodyPr/>
          <a:lstStyle/>
          <a:p>
            <a:fld id="{A2335344-E137-4E37-AA49-325239A09CBE}" type="slidenum">
              <a:rPr lang="en-US" smtClean="0"/>
              <a:t>3</a:t>
            </a:fld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B38F14F-C622-EA3A-54C2-D446FD71F522}"/>
              </a:ext>
            </a:extLst>
          </p:cNvPr>
          <p:cNvGrpSpPr/>
          <p:nvPr/>
        </p:nvGrpSpPr>
        <p:grpSpPr>
          <a:xfrm>
            <a:off x="329557" y="1019247"/>
            <a:ext cx="5455732" cy="2108200"/>
            <a:chOff x="2518575" y="4063492"/>
            <a:chExt cx="5455732" cy="2108200"/>
          </a:xfrm>
        </p:grpSpPr>
        <p:pic>
          <p:nvPicPr>
            <p:cNvPr id="4108" name="Picture 12" descr="Recommendation - Free hands and gestures icons">
              <a:extLst>
                <a:ext uri="{FF2B5EF4-FFF2-40B4-BE49-F238E27FC236}">
                  <a16:creationId xmlns:a16="http://schemas.microsoft.com/office/drawing/2014/main" id="{6755395C-5172-8678-6AAF-6340E369B4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18575" y="4063492"/>
              <a:ext cx="2108200" cy="21082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4D32B8D-C127-4619-8D1A-CC65811F82E9}"/>
                </a:ext>
              </a:extLst>
            </p:cNvPr>
            <p:cNvSpPr txBox="1"/>
            <p:nvPr/>
          </p:nvSpPr>
          <p:spPr>
            <a:xfrm>
              <a:off x="4205227" y="4434080"/>
              <a:ext cx="3769080" cy="120032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b="1" dirty="0"/>
                <a:t>RECOMMENDATION SYSTEM</a:t>
              </a:r>
            </a:p>
            <a:p>
              <a:pPr algn="ctr"/>
              <a:r>
                <a:rPr lang="en-US" dirty="0"/>
                <a:t>NO BOOK STORE RUNS</a:t>
              </a:r>
            </a:p>
            <a:p>
              <a:pPr algn="ctr"/>
              <a:r>
                <a:rPr lang="en-US" dirty="0"/>
                <a:t>NO RESEARCHING BOOKS </a:t>
              </a:r>
            </a:p>
            <a:p>
              <a:pPr algn="ctr"/>
              <a:r>
                <a:rPr lang="en-US" dirty="0"/>
                <a:t>QUARTERLY 5 BOOKS AVAILABLE</a:t>
              </a:r>
            </a:p>
          </p:txBody>
        </p:sp>
      </p:grpSp>
      <p:sp>
        <p:nvSpPr>
          <p:cNvPr id="29" name="Right Arrow 28">
            <a:extLst>
              <a:ext uri="{FF2B5EF4-FFF2-40B4-BE49-F238E27FC236}">
                <a16:creationId xmlns:a16="http://schemas.microsoft.com/office/drawing/2014/main" id="{5B9A8B7B-F6D5-14CC-6729-4CE138FF9577}"/>
              </a:ext>
            </a:extLst>
          </p:cNvPr>
          <p:cNvSpPr/>
          <p:nvPr/>
        </p:nvSpPr>
        <p:spPr>
          <a:xfrm>
            <a:off x="5429033" y="1682003"/>
            <a:ext cx="934166" cy="729900"/>
          </a:xfrm>
          <a:prstGeom prst="rightArrow">
            <a:avLst/>
          </a:prstGeom>
          <a:gradFill flip="none" rotWithShape="1">
            <a:gsLst>
              <a:gs pos="0">
                <a:schemeClr val="bg2">
                  <a:lumMod val="75000"/>
                  <a:shade val="30000"/>
                  <a:satMod val="115000"/>
                </a:schemeClr>
              </a:gs>
              <a:gs pos="50000">
                <a:schemeClr val="bg2">
                  <a:lumMod val="75000"/>
                  <a:shade val="67500"/>
                  <a:satMod val="115000"/>
                </a:schemeClr>
              </a:gs>
              <a:gs pos="100000">
                <a:schemeClr val="bg2">
                  <a:lumMod val="75000"/>
                  <a:shade val="100000"/>
                  <a:satMod val="115000"/>
                </a:schemeClr>
              </a:gs>
            </a:gsLst>
            <a:lin ang="27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GOAL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D229815-C725-CD50-8D51-F160E80E6DCC}"/>
              </a:ext>
            </a:extLst>
          </p:cNvPr>
          <p:cNvSpPr txBox="1"/>
          <p:nvPr/>
        </p:nvSpPr>
        <p:spPr>
          <a:xfrm>
            <a:off x="8869602" y="1702617"/>
            <a:ext cx="2989894" cy="6463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b="1" dirty="0"/>
              <a:t>RECOMMENDATION MODEL</a:t>
            </a:r>
          </a:p>
          <a:p>
            <a:pPr algn="ctr"/>
            <a:r>
              <a:rPr lang="en-US" dirty="0"/>
              <a:t>5 BOOK RECOMMENDATIONS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36585092-4BAE-D757-2796-73FA87798DA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37415061"/>
              </p:ext>
            </p:extLst>
          </p:nvPr>
        </p:nvGraphicFramePr>
        <p:xfrm>
          <a:off x="2532104" y="3609110"/>
          <a:ext cx="2737289" cy="26905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16FCBF4-3DBB-461E-6766-24BB06393094}"/>
              </a:ext>
            </a:extLst>
          </p:cNvPr>
          <p:cNvSpPr/>
          <p:nvPr/>
        </p:nvSpPr>
        <p:spPr>
          <a:xfrm>
            <a:off x="5429032" y="3879271"/>
            <a:ext cx="1719913" cy="649313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CURRENT USER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60D2BBAD-45F5-CB61-8F6C-303039C200F4}"/>
              </a:ext>
            </a:extLst>
          </p:cNvPr>
          <p:cNvSpPr/>
          <p:nvPr/>
        </p:nvSpPr>
        <p:spPr>
          <a:xfrm>
            <a:off x="7308584" y="3879271"/>
            <a:ext cx="1719913" cy="649313"/>
          </a:xfrm>
          <a:prstGeom prst="roundRect">
            <a:avLst/>
          </a:prstGeom>
          <a:solidFill>
            <a:srgbClr val="92D05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USER INFO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D7DEE14C-5606-36D7-4945-7F659F922EE5}"/>
              </a:ext>
            </a:extLst>
          </p:cNvPr>
          <p:cNvSpPr/>
          <p:nvPr/>
        </p:nvSpPr>
        <p:spPr>
          <a:xfrm>
            <a:off x="9188136" y="3879271"/>
            <a:ext cx="1719913" cy="649313"/>
          </a:xfrm>
          <a:prstGeom prst="roundRect">
            <a:avLst/>
          </a:prstGeom>
          <a:solidFill>
            <a:srgbClr val="92D05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USER-ITEM INFO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B09328D4-5A3A-BB85-72B2-B765451502F9}"/>
              </a:ext>
            </a:extLst>
          </p:cNvPr>
          <p:cNvSpPr/>
          <p:nvPr/>
        </p:nvSpPr>
        <p:spPr>
          <a:xfrm>
            <a:off x="5429032" y="4598079"/>
            <a:ext cx="1719913" cy="649313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NEW USER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FD0DE705-5B20-9704-DF37-47031339F865}"/>
              </a:ext>
            </a:extLst>
          </p:cNvPr>
          <p:cNvSpPr/>
          <p:nvPr/>
        </p:nvSpPr>
        <p:spPr>
          <a:xfrm>
            <a:off x="7308584" y="4598079"/>
            <a:ext cx="1719913" cy="649313"/>
          </a:xfrm>
          <a:prstGeom prst="roundRect">
            <a:avLst/>
          </a:prstGeom>
          <a:solidFill>
            <a:srgbClr val="92D05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USER INFO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F7C64F63-1ED2-9F7F-AC22-7091AB748510}"/>
              </a:ext>
            </a:extLst>
          </p:cNvPr>
          <p:cNvSpPr/>
          <p:nvPr/>
        </p:nvSpPr>
        <p:spPr>
          <a:xfrm>
            <a:off x="9188136" y="4598079"/>
            <a:ext cx="1719913" cy="649313"/>
          </a:xfrm>
          <a:prstGeom prst="roundRect">
            <a:avLst/>
          </a:prstGeom>
          <a:solidFill>
            <a:srgbClr val="DF5765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USER-ITEM INFO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64200CDE-FA83-3E60-97B0-899BB3B433ED}"/>
              </a:ext>
            </a:extLst>
          </p:cNvPr>
          <p:cNvSpPr/>
          <p:nvPr/>
        </p:nvSpPr>
        <p:spPr>
          <a:xfrm>
            <a:off x="5435959" y="5316887"/>
            <a:ext cx="1719913" cy="649313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NEW USER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4EDF5F6C-1A44-DCC1-5189-F359EFB1F297}"/>
              </a:ext>
            </a:extLst>
          </p:cNvPr>
          <p:cNvSpPr/>
          <p:nvPr/>
        </p:nvSpPr>
        <p:spPr>
          <a:xfrm>
            <a:off x="7315511" y="5316887"/>
            <a:ext cx="1719913" cy="649313"/>
          </a:xfrm>
          <a:prstGeom prst="roundRect">
            <a:avLst/>
          </a:prstGeom>
          <a:solidFill>
            <a:srgbClr val="DF5765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USER INFO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D3AE6CFC-C271-C843-34CA-6E9E203C6FD4}"/>
              </a:ext>
            </a:extLst>
          </p:cNvPr>
          <p:cNvSpPr/>
          <p:nvPr/>
        </p:nvSpPr>
        <p:spPr>
          <a:xfrm>
            <a:off x="9195063" y="5316887"/>
            <a:ext cx="1719913" cy="649313"/>
          </a:xfrm>
          <a:prstGeom prst="roundRect">
            <a:avLst/>
          </a:prstGeom>
          <a:solidFill>
            <a:srgbClr val="DF5765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USER-ITEM INFO</a:t>
            </a:r>
          </a:p>
        </p:txBody>
      </p:sp>
      <p:sp>
        <p:nvSpPr>
          <p:cNvPr id="5" name="Curved Left Arrow 4">
            <a:extLst>
              <a:ext uri="{FF2B5EF4-FFF2-40B4-BE49-F238E27FC236}">
                <a16:creationId xmlns:a16="http://schemas.microsoft.com/office/drawing/2014/main" id="{C05D7465-1445-3731-AE5E-3761EBD1E9AE}"/>
              </a:ext>
            </a:extLst>
          </p:cNvPr>
          <p:cNvSpPr/>
          <p:nvPr/>
        </p:nvSpPr>
        <p:spPr>
          <a:xfrm rot="10800000">
            <a:off x="3047997" y="4197925"/>
            <a:ext cx="658091" cy="868685"/>
          </a:xfrm>
          <a:prstGeom prst="curvedLeftArrow">
            <a:avLst>
              <a:gd name="adj1" fmla="val 25000"/>
              <a:gd name="adj2" fmla="val 47289"/>
              <a:gd name="adj3" fmla="val 25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Curved Left Arrow 18">
            <a:extLst>
              <a:ext uri="{FF2B5EF4-FFF2-40B4-BE49-F238E27FC236}">
                <a16:creationId xmlns:a16="http://schemas.microsoft.com/office/drawing/2014/main" id="{1DC6424E-54AB-EB7F-8D47-AC453467150D}"/>
              </a:ext>
            </a:extLst>
          </p:cNvPr>
          <p:cNvSpPr/>
          <p:nvPr/>
        </p:nvSpPr>
        <p:spPr>
          <a:xfrm rot="10800000">
            <a:off x="2532104" y="3737018"/>
            <a:ext cx="1180910" cy="2095728"/>
          </a:xfrm>
          <a:prstGeom prst="curvedLeftArrow">
            <a:avLst>
              <a:gd name="adj1" fmla="val 13079"/>
              <a:gd name="adj2" fmla="val 35463"/>
              <a:gd name="adj3" fmla="val 25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34752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1BD79E-DB58-407F-87D6-B42E985F0E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8053" y="6473796"/>
            <a:ext cx="4114800" cy="365125"/>
          </a:xfrm>
        </p:spPr>
        <p:txBody>
          <a:bodyPr/>
          <a:lstStyle/>
          <a:p>
            <a:pPr algn="l"/>
            <a:r>
              <a:rPr lang="en-US"/>
              <a:t>ADVANCED BOOK RECOMMENDATION SYSTEM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2A7430A-D8E2-42E6-B0E8-394BE98F5AEE}"/>
              </a:ext>
            </a:extLst>
          </p:cNvPr>
          <p:cNvGrpSpPr/>
          <p:nvPr/>
        </p:nvGrpSpPr>
        <p:grpSpPr>
          <a:xfrm>
            <a:off x="175529" y="686308"/>
            <a:ext cx="11845895" cy="5815626"/>
            <a:chOff x="175529" y="468194"/>
            <a:chExt cx="11845895" cy="5815626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875D4D4E-1164-4C36-A979-52BE3853BA26}"/>
                </a:ext>
              </a:extLst>
            </p:cNvPr>
            <p:cNvCxnSpPr>
              <a:cxnSpLocks/>
            </p:cNvCxnSpPr>
            <p:nvPr/>
          </p:nvCxnSpPr>
          <p:spPr>
            <a:xfrm>
              <a:off x="175529" y="6283820"/>
              <a:ext cx="11828477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9068A5B3-63DA-4658-A3C2-AB3C5E713370}"/>
                </a:ext>
              </a:extLst>
            </p:cNvPr>
            <p:cNvCxnSpPr>
              <a:cxnSpLocks/>
            </p:cNvCxnSpPr>
            <p:nvPr/>
          </p:nvCxnSpPr>
          <p:spPr>
            <a:xfrm>
              <a:off x="192947" y="468194"/>
              <a:ext cx="11828477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" name="Title 1">
            <a:extLst>
              <a:ext uri="{FF2B5EF4-FFF2-40B4-BE49-F238E27FC236}">
                <a16:creationId xmlns:a16="http://schemas.microsoft.com/office/drawing/2014/main" id="{81AA59FD-25F1-4B46-82FA-D0959E0AF7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052" y="76969"/>
            <a:ext cx="8957447" cy="539847"/>
          </a:xfrm>
        </p:spPr>
        <p:txBody>
          <a:bodyPr>
            <a:noAutofit/>
          </a:bodyPr>
          <a:lstStyle/>
          <a:p>
            <a:r>
              <a:rPr lang="en-US" sz="4000" b="1" dirty="0"/>
              <a:t>ANALYSIS PROCESS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8E8A81B-46D5-4424-81D5-443C1E59DF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1101"/>
            <a:ext cx="2743200" cy="365125"/>
          </a:xfrm>
        </p:spPr>
        <p:txBody>
          <a:bodyPr/>
          <a:lstStyle/>
          <a:p>
            <a:fld id="{A2335344-E137-4E37-AA49-325239A09CBE}" type="slidenum">
              <a:rPr lang="en-US" smtClean="0"/>
              <a:t>4</a:t>
            </a:fld>
            <a:endParaRPr lang="en-US"/>
          </a:p>
        </p:txBody>
      </p:sp>
      <p:pic>
        <p:nvPicPr>
          <p:cNvPr id="4100" name="Picture 4" descr="Database - Free technology icons">
            <a:extLst>
              <a:ext uri="{FF2B5EF4-FFF2-40B4-BE49-F238E27FC236}">
                <a16:creationId xmlns:a16="http://schemas.microsoft.com/office/drawing/2014/main" id="{67860BA0-67FF-A98B-6083-1021CE58E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147" y="802046"/>
            <a:ext cx="2652215" cy="2652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Data cleaning - Free security icons">
            <a:extLst>
              <a:ext uri="{FF2B5EF4-FFF2-40B4-BE49-F238E27FC236}">
                <a16:creationId xmlns:a16="http://schemas.microsoft.com/office/drawing/2014/main" id="{9777476D-B669-F6DC-2088-89DCC5322F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2269" y="3738717"/>
            <a:ext cx="2714553" cy="2714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05033E4-B191-92FF-6C51-7B20469A6039}"/>
              </a:ext>
            </a:extLst>
          </p:cNvPr>
          <p:cNvSpPr/>
          <p:nvPr/>
        </p:nvSpPr>
        <p:spPr>
          <a:xfrm>
            <a:off x="3078773" y="1507493"/>
            <a:ext cx="2954006" cy="1384995"/>
          </a:xfrm>
          <a:prstGeom prst="rect">
            <a:avLst/>
          </a:prstGeom>
          <a:noFill/>
        </p:spPr>
        <p:txBody>
          <a:bodyPr wrap="square" lIns="91440" tIns="45720" rIns="91440" bIns="45720" anchor="ctr">
            <a:spAutoFit/>
          </a:bodyPr>
          <a:lstStyle/>
          <a:p>
            <a:pPr algn="ctr"/>
            <a:r>
              <a:rPr lang="en-US" sz="28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BOOK-CROSSING </a:t>
            </a:r>
            <a:r>
              <a:rPr lang="en-US" sz="28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&amp; GOOGLE BOOK API DATA</a:t>
            </a:r>
          </a:p>
        </p:txBody>
      </p:sp>
      <p:sp>
        <p:nvSpPr>
          <p:cNvPr id="6" name="Striped Right Arrow 5">
            <a:extLst>
              <a:ext uri="{FF2B5EF4-FFF2-40B4-BE49-F238E27FC236}">
                <a16:creationId xmlns:a16="http://schemas.microsoft.com/office/drawing/2014/main" id="{7400D955-8A4C-2F47-7B74-88FC8331E031}"/>
              </a:ext>
            </a:extLst>
          </p:cNvPr>
          <p:cNvSpPr/>
          <p:nvPr/>
        </p:nvSpPr>
        <p:spPr>
          <a:xfrm rot="2107387">
            <a:off x="5131622" y="2835233"/>
            <a:ext cx="1827986" cy="1187533"/>
          </a:xfrm>
          <a:prstGeom prst="stripedRightArrow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D4BC613-C259-A574-3D1A-98E7BAA70E43}"/>
              </a:ext>
            </a:extLst>
          </p:cNvPr>
          <p:cNvSpPr/>
          <p:nvPr/>
        </p:nvSpPr>
        <p:spPr>
          <a:xfrm>
            <a:off x="8598941" y="2403329"/>
            <a:ext cx="2314240" cy="1815882"/>
          </a:xfrm>
          <a:prstGeom prst="rect">
            <a:avLst/>
          </a:prstGeom>
          <a:noFill/>
        </p:spPr>
        <p:txBody>
          <a:bodyPr wrap="square" lIns="91440" tIns="45720" rIns="91440" bIns="45720" anchor="ctr">
            <a:spAutoFit/>
          </a:bodyPr>
          <a:lstStyle/>
          <a:p>
            <a:pPr algn="ctr"/>
            <a:r>
              <a:rPr lang="en-US" sz="28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ITERATIVE DATA CLEANING &amp; PROCESSING</a:t>
            </a:r>
          </a:p>
        </p:txBody>
      </p:sp>
    </p:spTree>
    <p:extLst>
      <p:ext uri="{BB962C8B-B14F-4D97-AF65-F5344CB8AC3E}">
        <p14:creationId xmlns:p14="http://schemas.microsoft.com/office/powerpoint/2010/main" val="16166314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1BD79E-DB58-407F-87D6-B42E985F0E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8053" y="6473796"/>
            <a:ext cx="4114800" cy="365125"/>
          </a:xfrm>
        </p:spPr>
        <p:txBody>
          <a:bodyPr/>
          <a:lstStyle/>
          <a:p>
            <a:pPr algn="l"/>
            <a:r>
              <a:rPr lang="en-US"/>
              <a:t>ADVANCED BOOK RECOMMENDATION SYSTEM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2A7430A-D8E2-42E6-B0E8-394BE98F5AEE}"/>
              </a:ext>
            </a:extLst>
          </p:cNvPr>
          <p:cNvGrpSpPr/>
          <p:nvPr/>
        </p:nvGrpSpPr>
        <p:grpSpPr>
          <a:xfrm>
            <a:off x="175529" y="686308"/>
            <a:ext cx="11845895" cy="5815626"/>
            <a:chOff x="175529" y="468194"/>
            <a:chExt cx="11845895" cy="5815626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875D4D4E-1164-4C36-A979-52BE3853BA26}"/>
                </a:ext>
              </a:extLst>
            </p:cNvPr>
            <p:cNvCxnSpPr>
              <a:cxnSpLocks/>
            </p:cNvCxnSpPr>
            <p:nvPr/>
          </p:nvCxnSpPr>
          <p:spPr>
            <a:xfrm>
              <a:off x="175529" y="6283820"/>
              <a:ext cx="11828477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9068A5B3-63DA-4658-A3C2-AB3C5E713370}"/>
                </a:ext>
              </a:extLst>
            </p:cNvPr>
            <p:cNvCxnSpPr>
              <a:cxnSpLocks/>
            </p:cNvCxnSpPr>
            <p:nvPr/>
          </p:nvCxnSpPr>
          <p:spPr>
            <a:xfrm>
              <a:off x="192947" y="468194"/>
              <a:ext cx="11828477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" name="Title 1">
            <a:extLst>
              <a:ext uri="{FF2B5EF4-FFF2-40B4-BE49-F238E27FC236}">
                <a16:creationId xmlns:a16="http://schemas.microsoft.com/office/drawing/2014/main" id="{81AA59FD-25F1-4B46-82FA-D0959E0AF7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052" y="76969"/>
            <a:ext cx="8957447" cy="539847"/>
          </a:xfrm>
        </p:spPr>
        <p:txBody>
          <a:bodyPr>
            <a:noAutofit/>
          </a:bodyPr>
          <a:lstStyle/>
          <a:p>
            <a:r>
              <a:rPr lang="en-US" sz="4000" b="1" dirty="0"/>
              <a:t>EXPLORATORY ANALYSIS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8E8A81B-46D5-4424-81D5-443C1E59DF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1101"/>
            <a:ext cx="2743200" cy="365125"/>
          </a:xfrm>
        </p:spPr>
        <p:txBody>
          <a:bodyPr/>
          <a:lstStyle/>
          <a:p>
            <a:fld id="{A2335344-E137-4E37-AA49-325239A09CBE}" type="slidenum">
              <a:rPr lang="en-US" smtClean="0"/>
              <a:t>5</a:t>
            </a:fld>
            <a:endParaRPr lang="en-US"/>
          </a:p>
        </p:txBody>
      </p:sp>
      <p:pic>
        <p:nvPicPr>
          <p:cNvPr id="6146" name="Picture 2" descr="Five stars rating review icon. feedback, best seller, quality posters for  the wall • posters object, three-dimensional, gold | myloview.com">
            <a:extLst>
              <a:ext uri="{FF2B5EF4-FFF2-40B4-BE49-F238E27FC236}">
                <a16:creationId xmlns:a16="http://schemas.microsoft.com/office/drawing/2014/main" id="{772F582C-8FAB-1A96-26DC-2F4A50C04C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22" t="17373" r="13333" b="16970"/>
          <a:stretch/>
        </p:blipFill>
        <p:spPr bwMode="auto">
          <a:xfrm>
            <a:off x="623454" y="970525"/>
            <a:ext cx="1801091" cy="1588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rating Icon - Free PNG &amp; SVG 73996 - Noun Project">
            <a:extLst>
              <a:ext uri="{FF2B5EF4-FFF2-40B4-BE49-F238E27FC236}">
                <a16:creationId xmlns:a16="http://schemas.microsoft.com/office/drawing/2014/main" id="{559F1A55-5EB0-EBA1-BB5E-3BDE73F9E7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453" b="35913"/>
          <a:stretch/>
        </p:blipFill>
        <p:spPr bwMode="auto">
          <a:xfrm>
            <a:off x="3432388" y="1405301"/>
            <a:ext cx="2128982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Age group - Free people icons">
            <a:extLst>
              <a:ext uri="{FF2B5EF4-FFF2-40B4-BE49-F238E27FC236}">
                <a16:creationId xmlns:a16="http://schemas.microsoft.com/office/drawing/2014/main" id="{44AF8FF2-8C19-41B0-C5D8-133DDD0E56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6710" y="1025945"/>
            <a:ext cx="1481192" cy="1481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US map - Free Maps and Flags icons">
            <a:extLst>
              <a:ext uri="{FF2B5EF4-FFF2-40B4-BE49-F238E27FC236}">
                <a16:creationId xmlns:a16="http://schemas.microsoft.com/office/drawing/2014/main" id="{0ADD93CB-3FC0-2039-8ED3-0700A9F960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7268" y="672590"/>
            <a:ext cx="2461491" cy="2461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Unknown Icons - Free SVG &amp; PNG Unknown Images - Noun Project">
            <a:extLst>
              <a:ext uri="{FF2B5EF4-FFF2-40B4-BE49-F238E27FC236}">
                <a16:creationId xmlns:a16="http://schemas.microsoft.com/office/drawing/2014/main" id="{D37A1EC8-6029-47DC-F37F-CDC204FFD8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972" y="3829242"/>
            <a:ext cx="1817948" cy="1817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2" name="Picture 18" descr="cluster Icon - Free PNG &amp; SVG 468446 - Noun Project">
            <a:extLst>
              <a:ext uri="{FF2B5EF4-FFF2-40B4-BE49-F238E27FC236}">
                <a16:creationId xmlns:a16="http://schemas.microsoft.com/office/drawing/2014/main" id="{95156ED7-3767-9C16-1428-F3882340E9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9325" y="3610295"/>
            <a:ext cx="2147455" cy="2147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A1A9AE8-10AB-F94F-9B1C-36A2FADEF23B}"/>
              </a:ext>
            </a:extLst>
          </p:cNvPr>
          <p:cNvSpPr txBox="1"/>
          <p:nvPr/>
        </p:nvSpPr>
        <p:spPr>
          <a:xfrm>
            <a:off x="498764" y="2669845"/>
            <a:ext cx="2119745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 TARGETTED NO OF REVIEWS &gt; 19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0350811-86DB-A674-48E6-DA253375CB82}"/>
              </a:ext>
            </a:extLst>
          </p:cNvPr>
          <p:cNvSpPr txBox="1"/>
          <p:nvPr/>
        </p:nvSpPr>
        <p:spPr>
          <a:xfrm>
            <a:off x="3429331" y="2759356"/>
            <a:ext cx="2119745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 AVG RATING 3.8/5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9F57D6C-5C5E-881D-BACF-79195BF1C933}"/>
              </a:ext>
            </a:extLst>
          </p:cNvPr>
          <p:cNvSpPr txBox="1"/>
          <p:nvPr/>
        </p:nvSpPr>
        <p:spPr>
          <a:xfrm>
            <a:off x="6259680" y="2672638"/>
            <a:ext cx="2119745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 TARGETTED AGES 16 – 60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566D852-381B-0A58-AC36-A0A568CA5AEA}"/>
              </a:ext>
            </a:extLst>
          </p:cNvPr>
          <p:cNvSpPr txBox="1"/>
          <p:nvPr/>
        </p:nvSpPr>
        <p:spPr>
          <a:xfrm>
            <a:off x="9387268" y="2669472"/>
            <a:ext cx="2119745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 USA DOMINATED THE DATA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EF5360C-662E-14F7-ABFA-259311514AB2}"/>
              </a:ext>
            </a:extLst>
          </p:cNvPr>
          <p:cNvSpPr txBox="1"/>
          <p:nvPr/>
        </p:nvSpPr>
        <p:spPr>
          <a:xfrm>
            <a:off x="1882073" y="5690757"/>
            <a:ext cx="2119745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 60% RATINGS UNKNOWN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517F6C5-064F-C4AB-AFF3-9656276F246D}"/>
              </a:ext>
            </a:extLst>
          </p:cNvPr>
          <p:cNvSpPr txBox="1"/>
          <p:nvPr/>
        </p:nvSpPr>
        <p:spPr>
          <a:xfrm>
            <a:off x="7578439" y="5690757"/>
            <a:ext cx="2590800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 70% OF COMPLETE DATA USED FOR TRAINING</a:t>
            </a:r>
          </a:p>
        </p:txBody>
      </p:sp>
    </p:spTree>
    <p:extLst>
      <p:ext uri="{BB962C8B-B14F-4D97-AF65-F5344CB8AC3E}">
        <p14:creationId xmlns:p14="http://schemas.microsoft.com/office/powerpoint/2010/main" val="17681312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1BD79E-DB58-407F-87D6-B42E985F0E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8053" y="6473796"/>
            <a:ext cx="4114800" cy="365125"/>
          </a:xfrm>
        </p:spPr>
        <p:txBody>
          <a:bodyPr/>
          <a:lstStyle/>
          <a:p>
            <a:pPr algn="l"/>
            <a:r>
              <a:rPr lang="en-US"/>
              <a:t>ADVANCED BOOK RECOMMENDATION SYSTEM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2A7430A-D8E2-42E6-B0E8-394BE98F5AEE}"/>
              </a:ext>
            </a:extLst>
          </p:cNvPr>
          <p:cNvGrpSpPr/>
          <p:nvPr/>
        </p:nvGrpSpPr>
        <p:grpSpPr>
          <a:xfrm>
            <a:off x="175529" y="686308"/>
            <a:ext cx="11845895" cy="5815626"/>
            <a:chOff x="175529" y="468194"/>
            <a:chExt cx="11845895" cy="5815626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875D4D4E-1164-4C36-A979-52BE3853BA26}"/>
                </a:ext>
              </a:extLst>
            </p:cNvPr>
            <p:cNvCxnSpPr>
              <a:cxnSpLocks/>
            </p:cNvCxnSpPr>
            <p:nvPr/>
          </p:nvCxnSpPr>
          <p:spPr>
            <a:xfrm>
              <a:off x="175529" y="6283820"/>
              <a:ext cx="11828477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9068A5B3-63DA-4658-A3C2-AB3C5E713370}"/>
                </a:ext>
              </a:extLst>
            </p:cNvPr>
            <p:cNvCxnSpPr>
              <a:cxnSpLocks/>
            </p:cNvCxnSpPr>
            <p:nvPr/>
          </p:nvCxnSpPr>
          <p:spPr>
            <a:xfrm>
              <a:off x="192947" y="468194"/>
              <a:ext cx="11828477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" name="Title 1">
            <a:extLst>
              <a:ext uri="{FF2B5EF4-FFF2-40B4-BE49-F238E27FC236}">
                <a16:creationId xmlns:a16="http://schemas.microsoft.com/office/drawing/2014/main" id="{81AA59FD-25F1-4B46-82FA-D0959E0AF7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052" y="76969"/>
            <a:ext cx="8957447" cy="539847"/>
          </a:xfrm>
        </p:spPr>
        <p:txBody>
          <a:bodyPr>
            <a:noAutofit/>
          </a:bodyPr>
          <a:lstStyle/>
          <a:p>
            <a:r>
              <a:rPr lang="en-US" sz="4000" b="1" dirty="0"/>
              <a:t>MODELING RESULTS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8E8A81B-46D5-4424-81D5-443C1E59DF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1101"/>
            <a:ext cx="2743200" cy="365125"/>
          </a:xfrm>
        </p:spPr>
        <p:txBody>
          <a:bodyPr/>
          <a:lstStyle/>
          <a:p>
            <a:fld id="{A2335344-E137-4E37-AA49-325239A09CBE}" type="slidenum">
              <a:rPr lang="en-US" smtClean="0"/>
              <a:t>6</a:t>
            </a:fld>
            <a:endParaRPr lang="en-US"/>
          </a:p>
        </p:txBody>
      </p:sp>
      <p:pic>
        <p:nvPicPr>
          <p:cNvPr id="1026" name="Picture 2" descr="Evaluation - Free business and finance icons">
            <a:extLst>
              <a:ext uri="{FF2B5EF4-FFF2-40B4-BE49-F238E27FC236}">
                <a16:creationId xmlns:a16="http://schemas.microsoft.com/office/drawing/2014/main" id="{9A88FB0A-A055-6D10-2BD5-32F0FAD652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528" y="1119909"/>
            <a:ext cx="1838036" cy="1838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11 Singular value decomposition Vector Images | Depositphotos">
            <a:extLst>
              <a:ext uri="{FF2B5EF4-FFF2-40B4-BE49-F238E27FC236}">
                <a16:creationId xmlns:a16="http://schemas.microsoft.com/office/drawing/2014/main" id="{AE0664D9-16C1-AD68-B85B-792C1F37BA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5321" y="1301932"/>
            <a:ext cx="1838035" cy="1656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86A501B-5229-6FE6-363D-DBAD89F96010}"/>
              </a:ext>
            </a:extLst>
          </p:cNvPr>
          <p:cNvSpPr txBox="1"/>
          <p:nvPr/>
        </p:nvSpPr>
        <p:spPr>
          <a:xfrm>
            <a:off x="1230384" y="4971293"/>
            <a:ext cx="9753601" cy="5847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highlight>
                  <a:srgbClr val="FFFF00"/>
                </a:highlight>
                <a:sym typeface="Wingdings" pitchFamily="2" charset="2"/>
              </a:rPr>
              <a:t>Example:</a:t>
            </a:r>
            <a:r>
              <a:rPr lang="en-US" sz="3200" b="1" dirty="0">
                <a:sym typeface="Wingdings" pitchFamily="2" charset="2"/>
              </a:rPr>
              <a:t> </a:t>
            </a:r>
            <a:r>
              <a:rPr lang="en-US" sz="3200" dirty="0">
                <a:sym typeface="Wingdings" pitchFamily="2" charset="2"/>
              </a:rPr>
              <a:t>Predicted Rating: 4.0  Actual Rating: 3.3 – 4.7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C2AA66B-7575-7D36-C8DE-2B3FBF11ABFD}"/>
              </a:ext>
            </a:extLst>
          </p:cNvPr>
          <p:cNvSpPr txBox="1"/>
          <p:nvPr/>
        </p:nvSpPr>
        <p:spPr>
          <a:xfrm>
            <a:off x="2482544" y="1180685"/>
            <a:ext cx="2823747" cy="181588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800" b="1" dirty="0"/>
              <a:t>Accuracy main evaluation criteria for models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FB8DB8-F351-0682-CE34-1D9F4E8E250C}"/>
              </a:ext>
            </a:extLst>
          </p:cNvPr>
          <p:cNvSpPr txBox="1"/>
          <p:nvPr/>
        </p:nvSpPr>
        <p:spPr>
          <a:xfrm>
            <a:off x="8269502" y="1396129"/>
            <a:ext cx="3299043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800" b="1" dirty="0"/>
              <a:t>SVD Best Performing Model</a:t>
            </a:r>
          </a:p>
          <a:p>
            <a:pPr algn="ctr"/>
            <a:r>
              <a:rPr lang="en-US" sz="2800" b="1" dirty="0"/>
              <a:t>Accuracy range: 0.7</a:t>
            </a:r>
          </a:p>
        </p:txBody>
      </p:sp>
    </p:spTree>
    <p:extLst>
      <p:ext uri="{BB962C8B-B14F-4D97-AF65-F5344CB8AC3E}">
        <p14:creationId xmlns:p14="http://schemas.microsoft.com/office/powerpoint/2010/main" val="24826556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1BD79E-DB58-407F-87D6-B42E985F0E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8053" y="6473796"/>
            <a:ext cx="4114800" cy="365125"/>
          </a:xfrm>
        </p:spPr>
        <p:txBody>
          <a:bodyPr/>
          <a:lstStyle/>
          <a:p>
            <a:pPr algn="l"/>
            <a:r>
              <a:rPr lang="en-US"/>
              <a:t>ADVANCED BOOK RECOMMENDATION SYSTEM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2A7430A-D8E2-42E6-B0E8-394BE98F5AEE}"/>
              </a:ext>
            </a:extLst>
          </p:cNvPr>
          <p:cNvGrpSpPr/>
          <p:nvPr/>
        </p:nvGrpSpPr>
        <p:grpSpPr>
          <a:xfrm>
            <a:off x="175529" y="686308"/>
            <a:ext cx="11845895" cy="5815626"/>
            <a:chOff x="175529" y="468194"/>
            <a:chExt cx="11845895" cy="5815626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875D4D4E-1164-4C36-A979-52BE3853BA26}"/>
                </a:ext>
              </a:extLst>
            </p:cNvPr>
            <p:cNvCxnSpPr>
              <a:cxnSpLocks/>
            </p:cNvCxnSpPr>
            <p:nvPr/>
          </p:nvCxnSpPr>
          <p:spPr>
            <a:xfrm>
              <a:off x="175529" y="6283820"/>
              <a:ext cx="11828477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9068A5B3-63DA-4658-A3C2-AB3C5E713370}"/>
                </a:ext>
              </a:extLst>
            </p:cNvPr>
            <p:cNvCxnSpPr>
              <a:cxnSpLocks/>
            </p:cNvCxnSpPr>
            <p:nvPr/>
          </p:nvCxnSpPr>
          <p:spPr>
            <a:xfrm>
              <a:off x="192947" y="468194"/>
              <a:ext cx="11828477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" name="Title 1">
            <a:extLst>
              <a:ext uri="{FF2B5EF4-FFF2-40B4-BE49-F238E27FC236}">
                <a16:creationId xmlns:a16="http://schemas.microsoft.com/office/drawing/2014/main" id="{81AA59FD-25F1-4B46-82FA-D0959E0AF7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052" y="76969"/>
            <a:ext cx="8957447" cy="539847"/>
          </a:xfrm>
        </p:spPr>
        <p:txBody>
          <a:bodyPr>
            <a:noAutofit/>
          </a:bodyPr>
          <a:lstStyle/>
          <a:p>
            <a:r>
              <a:rPr lang="en-US" sz="4000" b="1" dirty="0"/>
              <a:t>RECOMMENDATION SYSTEM RESULTS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8E8A81B-46D5-4424-81D5-443C1E59DF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1101"/>
            <a:ext cx="2743200" cy="365125"/>
          </a:xfrm>
        </p:spPr>
        <p:txBody>
          <a:bodyPr/>
          <a:lstStyle/>
          <a:p>
            <a:fld id="{A2335344-E137-4E37-AA49-325239A09CBE}" type="slidenum">
              <a:rPr lang="en-US" smtClean="0"/>
              <a:t>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F5D76E-BA1F-32C5-76DF-49FAE9BED8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803" y="790437"/>
            <a:ext cx="2184706" cy="258406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3F07AC3-E68B-82C0-D502-43DDA95C07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5123" y="760416"/>
            <a:ext cx="1809749" cy="261408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E03CE0B-5719-F710-23E6-2C30AF6FF0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1486" y="755393"/>
            <a:ext cx="1707570" cy="259496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83A64DD-D4C2-499D-5738-23A1004954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10945" y="771450"/>
            <a:ext cx="1617793" cy="256033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D7E5568-A815-86CF-8129-2F833497C3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50627" y="740151"/>
            <a:ext cx="1707570" cy="2591631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4F51FD73-D548-E401-3F60-524E3BA65808}"/>
              </a:ext>
            </a:extLst>
          </p:cNvPr>
          <p:cNvSpPr txBox="1"/>
          <p:nvPr/>
        </p:nvSpPr>
        <p:spPr>
          <a:xfrm>
            <a:off x="433803" y="3616036"/>
            <a:ext cx="5523652" cy="2585323"/>
          </a:xfrm>
          <a:prstGeom prst="rect">
            <a:avLst/>
          </a:prstGeom>
          <a:noFill/>
          <a:ln w="38100"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Original liking for </a:t>
            </a:r>
            <a:r>
              <a:rPr lang="en-US" b="1" dirty="0"/>
              <a:t>Humor, Mystery, Fiction, Storytelling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Humor, Mystery, Entertainment, Fiction</a:t>
            </a:r>
            <a:r>
              <a:rPr lang="en-US" dirty="0"/>
              <a:t> genres recommended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Themes and genres area very similar to original likings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Popular titles recommended in similar genres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E9B1C77-6B79-1AE3-628D-D8A9D56FF83E}"/>
              </a:ext>
            </a:extLst>
          </p:cNvPr>
          <p:cNvSpPr txBox="1"/>
          <p:nvPr/>
        </p:nvSpPr>
        <p:spPr>
          <a:xfrm>
            <a:off x="6234547" y="3616036"/>
            <a:ext cx="5523652" cy="258532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Eases into exploration </a:t>
            </a:r>
            <a:r>
              <a:rPr lang="en-US" dirty="0"/>
              <a:t>of other genres and themes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4/5 recs </a:t>
            </a:r>
            <a:r>
              <a:rPr lang="en-US" dirty="0"/>
              <a:t>spot on with original likings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Popular titles not already reviewed might be because of either missing data or book-based movies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Identified widely recognized books that have the potential to engage and captivate readers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E12110D-BCD8-936C-E2E6-536933098F7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3800" y="771451"/>
            <a:ext cx="2229461" cy="26575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51E54FC-98B4-B374-B911-ABC29228E71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45123" y="771450"/>
            <a:ext cx="1798087" cy="26575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50408AA-A65D-A1A6-9CAE-647E5A91F00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697533" y="755393"/>
            <a:ext cx="1707570" cy="268414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385F453-8F38-FA39-0943-506ECAB6DE8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891033" y="755393"/>
            <a:ext cx="1767749" cy="268414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5C2EF47-16D9-6F88-3B71-187CA9DBC51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040354" y="740151"/>
            <a:ext cx="1767749" cy="2699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2759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1BD79E-DB58-407F-87D6-B42E985F0E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8053" y="6473796"/>
            <a:ext cx="4114800" cy="365125"/>
          </a:xfrm>
        </p:spPr>
        <p:txBody>
          <a:bodyPr/>
          <a:lstStyle/>
          <a:p>
            <a:pPr algn="l"/>
            <a:r>
              <a:rPr lang="en-US"/>
              <a:t>ADVANCED BOOK RECOMMENDATION SYSTEM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2A7430A-D8E2-42E6-B0E8-394BE98F5AEE}"/>
              </a:ext>
            </a:extLst>
          </p:cNvPr>
          <p:cNvGrpSpPr/>
          <p:nvPr/>
        </p:nvGrpSpPr>
        <p:grpSpPr>
          <a:xfrm>
            <a:off x="175529" y="686308"/>
            <a:ext cx="11845895" cy="5815626"/>
            <a:chOff x="175529" y="468194"/>
            <a:chExt cx="11845895" cy="5815626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875D4D4E-1164-4C36-A979-52BE3853BA26}"/>
                </a:ext>
              </a:extLst>
            </p:cNvPr>
            <p:cNvCxnSpPr>
              <a:cxnSpLocks/>
            </p:cNvCxnSpPr>
            <p:nvPr/>
          </p:nvCxnSpPr>
          <p:spPr>
            <a:xfrm>
              <a:off x="175529" y="6283820"/>
              <a:ext cx="11828477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9068A5B3-63DA-4658-A3C2-AB3C5E713370}"/>
                </a:ext>
              </a:extLst>
            </p:cNvPr>
            <p:cNvCxnSpPr>
              <a:cxnSpLocks/>
            </p:cNvCxnSpPr>
            <p:nvPr/>
          </p:nvCxnSpPr>
          <p:spPr>
            <a:xfrm>
              <a:off x="192947" y="468194"/>
              <a:ext cx="11828477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" name="Title 1">
            <a:extLst>
              <a:ext uri="{FF2B5EF4-FFF2-40B4-BE49-F238E27FC236}">
                <a16:creationId xmlns:a16="http://schemas.microsoft.com/office/drawing/2014/main" id="{81AA59FD-25F1-4B46-82FA-D0959E0AF7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052" y="76969"/>
            <a:ext cx="8957447" cy="539847"/>
          </a:xfrm>
        </p:spPr>
        <p:txBody>
          <a:bodyPr>
            <a:normAutofit/>
          </a:bodyPr>
          <a:lstStyle/>
          <a:p>
            <a:r>
              <a:rPr lang="en-US" sz="3200" b="1" dirty="0"/>
              <a:t>CONCLUSION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8E8A81B-46D5-4424-81D5-443C1E59DF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1101"/>
            <a:ext cx="2743200" cy="365125"/>
          </a:xfrm>
        </p:spPr>
        <p:txBody>
          <a:bodyPr/>
          <a:lstStyle/>
          <a:p>
            <a:fld id="{A2335344-E137-4E37-AA49-325239A09CBE}" type="slidenum">
              <a:rPr lang="en-US" smtClean="0"/>
              <a:t>8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612520D-DB9A-3E92-959F-F491541972C9}"/>
              </a:ext>
            </a:extLst>
          </p:cNvPr>
          <p:cNvSpPr/>
          <p:nvPr/>
        </p:nvSpPr>
        <p:spPr>
          <a:xfrm>
            <a:off x="616017" y="902406"/>
            <a:ext cx="10972799" cy="5610361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lvl="0" indent="239395">
              <a:lnSpc>
                <a:spcPct val="200000"/>
              </a:lnSpc>
              <a:buChar char="•"/>
            </a:pPr>
            <a:r>
              <a:rPr lang="en-US" sz="2800" dirty="0">
                <a:cs typeface="Calibri"/>
              </a:rPr>
              <a:t>Need more data on users and user-item interactions</a:t>
            </a:r>
          </a:p>
          <a:p>
            <a:pPr lvl="0" indent="239395">
              <a:lnSpc>
                <a:spcPct val="200000"/>
              </a:lnSpc>
              <a:buChar char="•"/>
            </a:pPr>
            <a:r>
              <a:rPr lang="en-US" sz="2800" b="1" dirty="0">
                <a:highlight>
                  <a:srgbClr val="FFFF00"/>
                </a:highlight>
                <a:cs typeface="Calibri"/>
              </a:rPr>
              <a:t>MVP for initial customer acquisition and data gathering</a:t>
            </a:r>
          </a:p>
          <a:p>
            <a:pPr lvl="0" indent="239395">
              <a:lnSpc>
                <a:spcPct val="200000"/>
              </a:lnSpc>
              <a:buChar char="•"/>
            </a:pPr>
            <a:r>
              <a:rPr lang="en-US" sz="2800" b="1" dirty="0">
                <a:highlight>
                  <a:srgbClr val="FFFF00"/>
                </a:highlight>
                <a:cs typeface="Calibri"/>
              </a:rPr>
              <a:t>User feedback and recommendations to improve for production</a:t>
            </a:r>
          </a:p>
        </p:txBody>
      </p:sp>
    </p:spTree>
    <p:extLst>
      <p:ext uri="{BB962C8B-B14F-4D97-AF65-F5344CB8AC3E}">
        <p14:creationId xmlns:p14="http://schemas.microsoft.com/office/powerpoint/2010/main" val="34525644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1BD79E-DB58-407F-87D6-B42E985F0E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8053" y="6473796"/>
            <a:ext cx="4114800" cy="365125"/>
          </a:xfrm>
        </p:spPr>
        <p:txBody>
          <a:bodyPr/>
          <a:lstStyle/>
          <a:p>
            <a:pPr algn="l"/>
            <a:r>
              <a:rPr lang="en-US"/>
              <a:t>ADVANCED BOOK RECOMMENDATION SYSTEM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2A7430A-D8E2-42E6-B0E8-394BE98F5AEE}"/>
              </a:ext>
            </a:extLst>
          </p:cNvPr>
          <p:cNvGrpSpPr/>
          <p:nvPr/>
        </p:nvGrpSpPr>
        <p:grpSpPr>
          <a:xfrm>
            <a:off x="175529" y="686308"/>
            <a:ext cx="11845895" cy="5815626"/>
            <a:chOff x="175529" y="468194"/>
            <a:chExt cx="11845895" cy="5815626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875D4D4E-1164-4C36-A979-52BE3853BA26}"/>
                </a:ext>
              </a:extLst>
            </p:cNvPr>
            <p:cNvCxnSpPr>
              <a:cxnSpLocks/>
            </p:cNvCxnSpPr>
            <p:nvPr/>
          </p:nvCxnSpPr>
          <p:spPr>
            <a:xfrm>
              <a:off x="175529" y="6283820"/>
              <a:ext cx="11828477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9068A5B3-63DA-4658-A3C2-AB3C5E713370}"/>
                </a:ext>
              </a:extLst>
            </p:cNvPr>
            <p:cNvCxnSpPr>
              <a:cxnSpLocks/>
            </p:cNvCxnSpPr>
            <p:nvPr/>
          </p:nvCxnSpPr>
          <p:spPr>
            <a:xfrm>
              <a:off x="192947" y="468194"/>
              <a:ext cx="11828477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" name="Title 1">
            <a:extLst>
              <a:ext uri="{FF2B5EF4-FFF2-40B4-BE49-F238E27FC236}">
                <a16:creationId xmlns:a16="http://schemas.microsoft.com/office/drawing/2014/main" id="{81AA59FD-25F1-4B46-82FA-D0959E0AF7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052" y="76969"/>
            <a:ext cx="8957447" cy="539847"/>
          </a:xfrm>
        </p:spPr>
        <p:txBody>
          <a:bodyPr>
            <a:normAutofit/>
          </a:bodyPr>
          <a:lstStyle/>
          <a:p>
            <a:r>
              <a:rPr lang="en-US" sz="3200" b="1" dirty="0"/>
              <a:t>NEXT STEPS &amp; IMPROVEMENTS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8E8A81B-46D5-4424-81D5-443C1E59DF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1101"/>
            <a:ext cx="2743200" cy="365125"/>
          </a:xfrm>
        </p:spPr>
        <p:txBody>
          <a:bodyPr/>
          <a:lstStyle/>
          <a:p>
            <a:fld id="{A2335344-E137-4E37-AA49-325239A09CBE}" type="slidenum">
              <a:rPr lang="en-US" smtClean="0"/>
              <a:t>9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612520D-DB9A-3E92-959F-F491541972C9}"/>
              </a:ext>
            </a:extLst>
          </p:cNvPr>
          <p:cNvSpPr/>
          <p:nvPr/>
        </p:nvSpPr>
        <p:spPr>
          <a:xfrm>
            <a:off x="616017" y="902407"/>
            <a:ext cx="10972799" cy="53998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lvl="0" indent="239395">
              <a:lnSpc>
                <a:spcPct val="200000"/>
              </a:lnSpc>
              <a:buChar char="•"/>
            </a:pPr>
            <a:r>
              <a:rPr lang="en-US" sz="2800" b="1" dirty="0">
                <a:highlight>
                  <a:srgbClr val="FFFF00"/>
                </a:highlight>
                <a:cs typeface="Calibri"/>
              </a:rPr>
              <a:t>Higher Granularity</a:t>
            </a:r>
            <a:endParaRPr lang="en-US" sz="2800" dirty="0">
              <a:cs typeface="Calibri"/>
            </a:endParaRPr>
          </a:p>
          <a:p>
            <a:pPr lvl="0" indent="239395">
              <a:lnSpc>
                <a:spcPct val="200000"/>
              </a:lnSpc>
              <a:buChar char="•"/>
            </a:pPr>
            <a:r>
              <a:rPr lang="en-US" sz="2800" b="1" dirty="0">
                <a:highlight>
                  <a:srgbClr val="FFFF00"/>
                </a:highlight>
                <a:cs typeface="Calibri"/>
              </a:rPr>
              <a:t>Increase amount and diversity of data</a:t>
            </a:r>
          </a:p>
          <a:p>
            <a:pPr lvl="0" indent="239395">
              <a:lnSpc>
                <a:spcPct val="200000"/>
              </a:lnSpc>
              <a:buChar char="•"/>
            </a:pPr>
            <a:r>
              <a:rPr lang="en-US" sz="2800" b="1" dirty="0">
                <a:highlight>
                  <a:srgbClr val="FFFF00"/>
                </a:highlight>
                <a:cs typeface="Calibri"/>
              </a:rPr>
              <a:t>Pipelines and User-Feedback loop Updates</a:t>
            </a:r>
          </a:p>
          <a:p>
            <a:pPr lvl="0" indent="239395">
              <a:lnSpc>
                <a:spcPct val="200000"/>
              </a:lnSpc>
              <a:buChar char="•"/>
            </a:pPr>
            <a:r>
              <a:rPr lang="en-US" sz="2800" b="1" dirty="0">
                <a:highlight>
                  <a:srgbClr val="FFFF00"/>
                </a:highlight>
                <a:cs typeface="Calibri"/>
              </a:rPr>
              <a:t>User Purchase History</a:t>
            </a:r>
          </a:p>
          <a:p>
            <a:pPr lvl="0" indent="239395">
              <a:lnSpc>
                <a:spcPct val="200000"/>
              </a:lnSpc>
              <a:buChar char="•"/>
            </a:pPr>
            <a:r>
              <a:rPr lang="en-US" sz="2800" b="1" dirty="0">
                <a:highlight>
                  <a:srgbClr val="FFFF00"/>
                </a:highlight>
                <a:cs typeface="Calibri"/>
              </a:rPr>
              <a:t>Book-based movies / tv shows</a:t>
            </a:r>
          </a:p>
        </p:txBody>
      </p:sp>
    </p:spTree>
    <p:extLst>
      <p:ext uri="{BB962C8B-B14F-4D97-AF65-F5344CB8AC3E}">
        <p14:creationId xmlns:p14="http://schemas.microsoft.com/office/powerpoint/2010/main" val="27585781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3071</TotalTime>
  <Words>1163</Words>
  <Application>Microsoft Macintosh PowerPoint</Application>
  <PresentationFormat>Widescreen</PresentationFormat>
  <Paragraphs>270</Paragraphs>
  <Slides>18</Slides>
  <Notes>16</Notes>
  <HiddenSlides>2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Calibri Light</vt:lpstr>
      <vt:lpstr>Söhne</vt:lpstr>
      <vt:lpstr>Office Theme</vt:lpstr>
      <vt:lpstr>ADVANCED BOOK RECOMMENDATION SYSTEM </vt:lpstr>
      <vt:lpstr>OVERVIEW</vt:lpstr>
      <vt:lpstr>SOLUTION</vt:lpstr>
      <vt:lpstr>ANALYSIS PROCESS</vt:lpstr>
      <vt:lpstr>EXPLORATORY ANALYSIS</vt:lpstr>
      <vt:lpstr>MODELING RESULTS</vt:lpstr>
      <vt:lpstr>RECOMMENDATION SYSTEM RESULTS</vt:lpstr>
      <vt:lpstr>CONCLUSION</vt:lpstr>
      <vt:lpstr>NEXT STEPS &amp; IMPROVEMENTS</vt:lpstr>
      <vt:lpstr>PowerPoint Presentation</vt:lpstr>
      <vt:lpstr>ADVANCED BOOK RECOMMENDATION SYSTEM </vt:lpstr>
      <vt:lpstr>PowerPoint Presentation</vt:lpstr>
      <vt:lpstr>ANALYSIS PROCESS</vt:lpstr>
      <vt:lpstr>MODELING RESULTS</vt:lpstr>
      <vt:lpstr>OVERVIEW</vt:lpstr>
      <vt:lpstr>MODELING RESULTS</vt:lpstr>
      <vt:lpstr>MODELING RESULTS</vt:lpstr>
      <vt:lpstr>NEXT STEPS &amp; IMPROVEMENTS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CHICAGO DOT CAR CRASHES ANALYSIS </dc:title>
  <dc:creator>Shayan Abdul Karim Khan</dc:creator>
  <cp:lastModifiedBy>Shayan Abdul Karim Khan</cp:lastModifiedBy>
  <cp:revision>114</cp:revision>
  <dcterms:created xsi:type="dcterms:W3CDTF">2023-05-04T18:25:18Z</dcterms:created>
  <dcterms:modified xsi:type="dcterms:W3CDTF">2023-07-21T16:25:13Z</dcterms:modified>
</cp:coreProperties>
</file>